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618" r:id="rId3"/>
    <p:sldId id="257" r:id="rId4"/>
    <p:sldId id="428" r:id="rId5"/>
    <p:sldId id="611" r:id="rId6"/>
    <p:sldId id="619" r:id="rId7"/>
    <p:sldId id="551" r:id="rId8"/>
    <p:sldId id="552" r:id="rId9"/>
    <p:sldId id="553" r:id="rId10"/>
    <p:sldId id="554" r:id="rId11"/>
    <p:sldId id="481" r:id="rId12"/>
    <p:sldId id="526" r:id="rId13"/>
    <p:sldId id="579" r:id="rId14"/>
    <p:sldId id="380" r:id="rId15"/>
    <p:sldId id="258" r:id="rId16"/>
    <p:sldId id="620" r:id="rId17"/>
    <p:sldId id="621" r:id="rId18"/>
    <p:sldId id="622" r:id="rId19"/>
    <p:sldId id="623" r:id="rId20"/>
    <p:sldId id="624" r:id="rId21"/>
    <p:sldId id="625" r:id="rId22"/>
    <p:sldId id="61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4647"/>
  </p:normalViewPr>
  <p:slideViewPr>
    <p:cSldViewPr snapToGrid="0" snapToObjects="1">
      <p:cViewPr varScale="1">
        <p:scale>
          <a:sx n="80" d="100"/>
          <a:sy n="80" d="100"/>
        </p:scale>
        <p:origin x="208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2F0DD-8C05-004F-932C-632CF38C4863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9F594-FBD9-BA49-9B49-2FC62CA70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00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02262-9896-C94B-889D-5A445DABF30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06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So lets take a moment</a:t>
            </a:r>
            <a:r>
              <a:rPr lang="en-US" baseline="0" dirty="0"/>
              <a:t> to look at the patterns of chromosome number that we see across the tree of life.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02262-9896-C94B-889D-5A445DABF30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218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 want to do for a few</a:t>
            </a:r>
            <a:r>
              <a:rPr lang="en-US" baseline="0" dirty="0"/>
              <a:t> minutes though is show you some other empirical observations that I think make it quite obvious what is missing from this canonical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370E6-40FE-B44C-A675-805DD590965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125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02262-9896-C94B-889D-5A445DABF30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81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less pop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370E6-40FE-B44C-A675-805DD590965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88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 the first</a:t>
            </a:r>
            <a:r>
              <a:rPr lang="en-US" baseline="0" dirty="0"/>
              <a:t> step in doing this then is to collect a bunch of data on chromosome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370E6-40FE-B44C-A675-805DD590965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729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lets look</a:t>
            </a:r>
            <a:r>
              <a:rPr lang="en-US" baseline="0" dirty="0"/>
              <a:t> at what happens when we apply this to some clades in our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02262-9896-C94B-889D-5A445DABF30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7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</a:t>
            </a:r>
            <a:r>
              <a:rPr lang="en-US" baseline="0" dirty="0"/>
              <a:t> compare the rates in each of these genera with each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02262-9896-C94B-889D-5A445DABF30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851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the heck is going on with calathus</a:t>
            </a:r>
            <a:r>
              <a:rPr lang="en-US" baseline="0" dirty="0"/>
              <a:t> this could be bad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02262-9896-C94B-889D-5A445DABF30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07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 this is great this is a nice example</a:t>
            </a:r>
            <a:r>
              <a:rPr lang="en-US" baseline="0" dirty="0"/>
              <a:t> of looking across a large phylogeny and seeing the same affect again and again lets dive in though and look at a much larger slice of one part of the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02262-9896-C94B-889D-5A445DABF30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49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arrows</a:t>
            </a:r>
            <a:r>
              <a:rPr lang="en-US" baseline="0" dirty="0"/>
              <a:t> so match next side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02262-9896-C94B-889D-5A445DABF30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4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we’ve now switched</a:t>
            </a:r>
            <a:r>
              <a:rPr lang="en-US" baseline="0" dirty="0"/>
              <a:t> to a more biologically realistic model and we see this same pattern repeated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02262-9896-C94B-889D-5A445DABF30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218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7F756-3550-BB49-9E17-48AB3B0D1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51C59-3984-0544-842C-284229ED3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C09A1-98AC-EC41-AE12-9F913ED3D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AD9-D766-DA4F-AA75-CF364E2DAD16}" type="datetime1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7DCFA-4904-4C4B-B6E7-BD57C5925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54826-3D9E-754C-8585-23A9FF81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1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9BE57-6EDE-B349-9B54-BFEF5651C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21F7F-2BA3-594C-8E9C-2C2600E11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22FAE-913A-B042-910F-D276E6FAA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2EE82-F52E-B344-9AD9-9AD02BFEF521}" type="datetime1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CB42B-A831-B147-A0CD-3976C156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E6FF7-248A-2A4B-9106-63B4C37C2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49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D4679D-9B27-324A-B931-5FF174673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C04B2-4F71-9B46-9A26-4CAE6F2C6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92173-6FF1-2046-B302-2E63925B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C0C0-8D17-D84B-8EFE-EE0F23D1269F}" type="datetime1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69900-4403-2448-9CF0-FD7B988D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19C6F-44D3-3845-ACB0-0DA2CAED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4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A53DD-E2C9-6542-B3A0-2041096E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FF687-5AE9-5F47-B7AC-A3F6155C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C56CC-6629-234F-AB3F-FFCBECC3E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CCE19-D40A-BD44-9EC8-994D60A51258}" type="datetime1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37F0B-B2BF-1E49-AD91-DF08C628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08F92-DD4B-A942-8C9A-F9AFBE08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31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A265B-AAF8-9B41-9AFC-D11CB3A3C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770AF-6F0C-4545-9356-E0FA57EA3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61C52-3BB8-294C-B7B0-E6AA8C71A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3E94-88E7-224D-87A1-B96DA39CF872}" type="datetime1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C8C69-B202-F44F-80A3-08BC74FAB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A9D46-014E-E54D-827B-D19448E9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6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78D0-EB90-0D4E-856B-8F42DF34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7356B-1548-424C-96AB-437A41248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08BB0-F058-0240-9112-7404B3090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DD4A3-FB96-6C49-8A68-401FD3F08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A0D59-F310-B245-A729-08A558D40E44}" type="datetime1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C0ACF-0084-7742-8203-3EB4F305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00A5E-C94C-FA44-98BB-029DE59B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5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0ECC5-8BFB-5045-B065-87ADA0D5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8EC52-7E7B-9D41-8813-0AD1897DA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13A62-3CF7-4A43-9E80-D5ED1D34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17E495-4117-9542-BA3E-69588FC1E1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05059-FE24-5D4B-BA09-CF77F2305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3941EE-04AA-4249-B285-F7312F04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FA8A-8B87-7648-BF41-4005010BEE7A}" type="datetime1">
              <a:rPr lang="en-US" smtClean="0"/>
              <a:t>3/26/19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82C362-C3EE-A745-8BE2-85CF8F9F1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489121-C8AB-F94C-8094-D9BB660E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41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7219-7A20-644B-B571-431A84AF8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345BA5-54AF-1D4E-A464-603299FE4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A49C-6055-F548-B356-A5E8F47C4F4E}" type="datetime1">
              <a:rPr lang="en-US" smtClean="0"/>
              <a:t>3/26/19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ADC36-19BE-BC44-A3F6-B38514A1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0E908-72FA-DE47-96F4-734CECBA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7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3BA408-E85D-0F4D-9AF6-F8ABAD23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A63FA-322C-6342-BF71-1255A78BEE3E}" type="datetime1">
              <a:rPr lang="en-US" smtClean="0"/>
              <a:t>3/26/19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7870B-3E5D-114B-B3CA-F770AD533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67262-9210-B845-9C50-718012D98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7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47E01-4F5E-024F-94C8-6351BA72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0D73B-B9A8-F343-8B62-1A996CCDA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20CBB-4A86-9C4B-BC65-4F22A8EEA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E33F1-7510-D04F-937A-6C32D275E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2DB7-7CFA-D848-8A24-ADC2FBB963B1}" type="datetime1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1AB68-CA1B-B349-8CD3-363A35A6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9A0E7-EC84-E248-ABCB-7C22AF5C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2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2F6C0-92BA-BA42-9CD2-1C753B512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F40F63-AD92-8748-9D25-D2B2C772F8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EA433-AD31-9B4C-B48B-B56994E2E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595C3-89BA-274E-8353-F61C94430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587BF-2FF3-214F-9FD5-75FA908C6B35}" type="datetime1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0FB75-5C66-B947-BE89-C4CCDFAD8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632C8-9E68-984C-AE12-B6F593850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60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6998FC-6068-9946-9084-0D482C4D2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97FB2-0513-F14D-93CB-486D42C32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FFF89-2824-3947-B0B6-807593FF7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0308E-0A7C-F845-A439-83F5AA670BAE}" type="datetime1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5E172-5319-2E41-8A24-FD80018C0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ABF95-F103-9546-B5C7-0F3B29D7D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0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797DD-A6FC-8546-8B86-57A467FE69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Population Size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81FF9-C353-7841-BA64-940A82EF21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Heath Blackmon</a:t>
            </a:r>
          </a:p>
          <a:p>
            <a:r>
              <a:rPr lang="en-US" dirty="0"/>
              <a:t>Guest Lecture - Population Genetics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CD3B3-EF5B-1A4B-AE3A-B8433119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25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194822" y="2107557"/>
            <a:ext cx="421587" cy="29721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194821" y="4929511"/>
            <a:ext cx="421588" cy="29721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Species isolated as small populations change the most</a:t>
            </a:r>
          </a:p>
        </p:txBody>
      </p:sp>
      <p:pic>
        <p:nvPicPr>
          <p:cNvPr id="5" name="Picture 4" descr="Rplot34.eps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0" t="15630" r="45130" b="20169"/>
          <a:stretch/>
        </p:blipFill>
        <p:spPr>
          <a:xfrm>
            <a:off x="1821257" y="1759534"/>
            <a:ext cx="3795153" cy="4289198"/>
          </a:xfrm>
          <a:prstGeom prst="rect">
            <a:avLst/>
          </a:prstGeom>
        </p:spPr>
      </p:pic>
      <p:pic>
        <p:nvPicPr>
          <p:cNvPr id="2" name="Picture 1" descr="Screen Shot 2017-01-22 at 4.32.0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70552" y="1986256"/>
            <a:ext cx="1191687" cy="699971"/>
          </a:xfrm>
          <a:prstGeom prst="rect">
            <a:avLst/>
          </a:prstGeom>
        </p:spPr>
      </p:pic>
      <p:pic>
        <p:nvPicPr>
          <p:cNvPr id="4" name="Picture 3" descr="Screen Shot 2017-01-22 at 4.33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99539" y="4680428"/>
            <a:ext cx="1454051" cy="82031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72509" y="1103204"/>
            <a:ext cx="4990777" cy="4945529"/>
            <a:chOff x="4048508" y="1103203"/>
            <a:chExt cx="4990777" cy="4945529"/>
          </a:xfrm>
        </p:grpSpPr>
        <p:pic>
          <p:nvPicPr>
            <p:cNvPr id="3" name="Picture 2" descr="Screen Shot 2014-03-26 at 9.02.06 P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62"/>
            <a:stretch/>
          </p:blipFill>
          <p:spPr>
            <a:xfrm>
              <a:off x="4092368" y="1103203"/>
              <a:ext cx="4946917" cy="4945529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4092409" y="2283185"/>
              <a:ext cx="995101" cy="2729473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048508" y="5090583"/>
              <a:ext cx="987862" cy="46739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9299718" y="6557918"/>
            <a:ext cx="1368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Helvetica"/>
                <a:cs typeface="Helvetica"/>
              </a:rPr>
              <a:t>Blackmon In prep</a:t>
            </a:r>
          </a:p>
        </p:txBody>
      </p:sp>
    </p:spTree>
    <p:extLst>
      <p:ext uri="{BB962C8B-B14F-4D97-AF65-F5344CB8AC3E}">
        <p14:creationId xmlns:p14="http://schemas.microsoft.com/office/powerpoint/2010/main" val="22312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Screen Shot 2017-01-22 at 5.40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491" y="762300"/>
            <a:ext cx="3010703" cy="5939480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0" y="1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chemeClr val="bg1"/>
                </a:solidFill>
                <a:latin typeface="Helvetica"/>
                <a:cs typeface="Helvetica"/>
              </a:rPr>
              <a:t>Wingless species have higher rates of evolution</a:t>
            </a:r>
          </a:p>
        </p:txBody>
      </p:sp>
      <p:pic>
        <p:nvPicPr>
          <p:cNvPr id="6" name="Picture 5" descr="Screen Shot 2017-01-23 at 11.29.4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793" y="4091742"/>
            <a:ext cx="4183527" cy="2511350"/>
          </a:xfrm>
          <a:prstGeom prst="rect">
            <a:avLst/>
          </a:prstGeom>
        </p:spPr>
      </p:pic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28" y="905566"/>
            <a:ext cx="3750815" cy="3186176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7091680" y="1879592"/>
            <a:ext cx="1737360" cy="1198888"/>
          </a:xfrm>
          <a:custGeom>
            <a:avLst/>
            <a:gdLst>
              <a:gd name="connsiteX0" fmla="*/ 0 w 1737360"/>
              <a:gd name="connsiteY0" fmla="*/ 1198888 h 1198888"/>
              <a:gd name="connsiteX1" fmla="*/ 538480 w 1737360"/>
              <a:gd name="connsiteY1" fmla="*/ 8 h 1198888"/>
              <a:gd name="connsiteX2" fmla="*/ 1737360 w 1737360"/>
              <a:gd name="connsiteY2" fmla="*/ 1178568 h 1198888"/>
              <a:gd name="connsiteX3" fmla="*/ 1737360 w 1737360"/>
              <a:gd name="connsiteY3" fmla="*/ 1188728 h 119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7360" h="1198888">
                <a:moveTo>
                  <a:pt x="0" y="1198888"/>
                </a:moveTo>
                <a:cubicBezTo>
                  <a:pt x="124460" y="601141"/>
                  <a:pt x="248920" y="3395"/>
                  <a:pt x="538480" y="8"/>
                </a:cubicBezTo>
                <a:cubicBezTo>
                  <a:pt x="828040" y="-3379"/>
                  <a:pt x="1537547" y="980448"/>
                  <a:pt x="1737360" y="1178568"/>
                </a:cubicBezTo>
                <a:lnTo>
                  <a:pt x="1737360" y="1188728"/>
                </a:lnTo>
              </a:path>
            </a:pathLst>
          </a:cu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84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29013" y="3705976"/>
            <a:ext cx="8314696" cy="1422679"/>
            <a:chOff x="1342645" y="2046350"/>
            <a:chExt cx="7530735" cy="1288540"/>
          </a:xfrm>
        </p:grpSpPr>
        <p:pic>
          <p:nvPicPr>
            <p:cNvPr id="8" name="Picture 7" descr="Screen Shot 2017-01-23 at 11.29.4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2645" y="2046350"/>
              <a:ext cx="2146512" cy="1288540"/>
            </a:xfrm>
            <a:prstGeom prst="rect">
              <a:avLst/>
            </a:prstGeom>
          </p:spPr>
        </p:pic>
        <p:pic>
          <p:nvPicPr>
            <p:cNvPr id="12" name="Picture 11" descr="Screen Shot 2017-01-23 at 11.30.55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411" y="2046350"/>
              <a:ext cx="2167969" cy="1288540"/>
            </a:xfrm>
            <a:prstGeom prst="rect">
              <a:avLst/>
            </a:prstGeom>
          </p:spPr>
        </p:pic>
        <p:pic>
          <p:nvPicPr>
            <p:cNvPr id="15" name="Picture 14" descr="Screen Shot 2017-01-23 at 11.30.22 A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8802" y="2046350"/>
              <a:ext cx="2110811" cy="1288540"/>
            </a:xfrm>
            <a:prstGeom prst="rect">
              <a:avLst/>
            </a:prstGeom>
          </p:spPr>
        </p:pic>
      </p:grpSp>
      <p:sp>
        <p:nvSpPr>
          <p:cNvPr id="37" name="Title 1"/>
          <p:cNvSpPr txBox="1">
            <a:spLocks/>
          </p:cNvSpPr>
          <p:nvPr/>
        </p:nvSpPr>
        <p:spPr>
          <a:xfrm>
            <a:off x="0" y="1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chemeClr val="bg1"/>
                </a:solidFill>
                <a:latin typeface="Helvetica"/>
                <a:cs typeface="Helvetica"/>
              </a:rPr>
              <a:t>Wingless species have higher rates of evolution</a:t>
            </a:r>
          </a:p>
        </p:txBody>
      </p:sp>
      <p:pic>
        <p:nvPicPr>
          <p:cNvPr id="40" name="Picture 39" descr="Rplot06.eps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" t="15499" r="261"/>
          <a:stretch/>
        </p:blipFill>
        <p:spPr>
          <a:xfrm>
            <a:off x="1717883" y="1048652"/>
            <a:ext cx="8822768" cy="25034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1393" y="5300869"/>
            <a:ext cx="79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13912" y="5301348"/>
            <a:ext cx="82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64714" y="530134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Polyploidy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98981" y="882246"/>
            <a:ext cx="6041671" cy="513834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513682" y="882246"/>
            <a:ext cx="3154319" cy="513834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21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0542" y="213553"/>
            <a:ext cx="84298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  <a:tabLst>
                <a:tab pos="288925" algn="l"/>
              </a:tabLst>
            </a:pPr>
            <a:r>
              <a:rPr lang="en-US" sz="2400" b="1" dirty="0"/>
              <a:t>What is the fitness of mutations that change chromosome number?</a:t>
            </a:r>
          </a:p>
          <a:p>
            <a:pPr marL="3146425" lvl="1">
              <a:tabLst>
                <a:tab pos="288925" algn="l"/>
              </a:tabLst>
            </a:pPr>
            <a:endParaRPr lang="en-US" sz="2400" b="1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tabLst>
                <a:tab pos="288925" algn="l"/>
              </a:tabLst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	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95" y="1697348"/>
            <a:ext cx="2268009" cy="1268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17" y="3869361"/>
            <a:ext cx="2270606" cy="11776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754" y="1906323"/>
            <a:ext cx="5276514" cy="338833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663544" y="1697349"/>
            <a:ext cx="2731325" cy="3979057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4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/>
          <p:cNvSpPr txBox="1">
            <a:spLocks/>
          </p:cNvSpPr>
          <p:nvPr/>
        </p:nvSpPr>
        <p:spPr>
          <a:xfrm>
            <a:off x="0" y="1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chemeClr val="bg1"/>
                </a:solidFill>
                <a:latin typeface="Helvetica"/>
                <a:cs typeface="Helvetica"/>
              </a:rPr>
              <a:t>Sexual antagonism is fundamental to our understanding of sex chromosomes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6439889" y="2351800"/>
            <a:ext cx="554467" cy="3796278"/>
            <a:chOff x="4915888" y="2351800"/>
            <a:chExt cx="554467" cy="3796278"/>
          </a:xfrm>
        </p:grpSpPr>
        <p:sp>
          <p:nvSpPr>
            <p:cNvPr id="45" name="Left-Right Arrow 44"/>
            <p:cNvSpPr/>
            <p:nvPr/>
          </p:nvSpPr>
          <p:spPr>
            <a:xfrm>
              <a:off x="4915888" y="4353081"/>
              <a:ext cx="297415" cy="189884"/>
            </a:xfrm>
            <a:prstGeom prst="leftRightArrow">
              <a:avLst/>
            </a:prstGeom>
            <a:ln>
              <a:noFill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Left-Right Arrow 45"/>
            <p:cNvSpPr/>
            <p:nvPr/>
          </p:nvSpPr>
          <p:spPr>
            <a:xfrm>
              <a:off x="4920668" y="4943739"/>
              <a:ext cx="297415" cy="189884"/>
            </a:xfrm>
            <a:prstGeom prst="leftRightArrow">
              <a:avLst/>
            </a:prstGeom>
            <a:ln>
              <a:noFill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5218083" y="2351800"/>
              <a:ext cx="252272" cy="3796278"/>
              <a:chOff x="5218083" y="2351800"/>
              <a:chExt cx="252272" cy="3796278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5218083" y="2566661"/>
                <a:ext cx="252272" cy="358141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5218083" y="2351800"/>
                <a:ext cx="252271" cy="2992504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31000">
                    <a:schemeClr val="accent3">
                      <a:lumMod val="7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218084" y="3508469"/>
                <a:ext cx="252271" cy="90809"/>
              </a:xfrm>
              <a:prstGeom prst="rect">
                <a:avLst/>
              </a:prstGeom>
              <a:solidFill>
                <a:srgbClr val="33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5218084" y="2627290"/>
                <a:ext cx="252271" cy="90809"/>
              </a:xfrm>
              <a:prstGeom prst="rect">
                <a:avLst/>
              </a:prstGeom>
              <a:solidFill>
                <a:srgbClr val="33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6737303" y="4359825"/>
            <a:ext cx="252882" cy="1788254"/>
            <a:chOff x="7192318" y="4359825"/>
            <a:chExt cx="252882" cy="1788254"/>
          </a:xfrm>
        </p:grpSpPr>
        <p:sp>
          <p:nvSpPr>
            <p:cNvPr id="54" name="Rounded Rectangle 53"/>
            <p:cNvSpPr/>
            <p:nvPr/>
          </p:nvSpPr>
          <p:spPr>
            <a:xfrm>
              <a:off x="7192928" y="5106136"/>
              <a:ext cx="252272" cy="1041943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7192928" y="4359825"/>
              <a:ext cx="252271" cy="1544379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1000">
                  <a:schemeClr val="accent3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194699" y="4433176"/>
              <a:ext cx="250501" cy="90809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192318" y="4933817"/>
              <a:ext cx="252882" cy="90809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2611023" y="1419477"/>
            <a:ext cx="252272" cy="46771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051365" y="1420828"/>
            <a:ext cx="252272" cy="46771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Left-Right Arrow 5"/>
          <p:cNvSpPr/>
          <p:nvPr/>
        </p:nvSpPr>
        <p:spPr>
          <a:xfrm>
            <a:off x="2308830" y="3683341"/>
            <a:ext cx="297415" cy="189884"/>
          </a:xfrm>
          <a:prstGeom prst="leftRightArrow">
            <a:avLst/>
          </a:prstGeom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-Right Arrow 6"/>
          <p:cNvSpPr/>
          <p:nvPr/>
        </p:nvSpPr>
        <p:spPr>
          <a:xfrm>
            <a:off x="2308830" y="4301677"/>
            <a:ext cx="297415" cy="189884"/>
          </a:xfrm>
          <a:prstGeom prst="leftRightArrow">
            <a:avLst/>
          </a:prstGeom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-Right Arrow 7"/>
          <p:cNvSpPr/>
          <p:nvPr/>
        </p:nvSpPr>
        <p:spPr>
          <a:xfrm>
            <a:off x="2313609" y="4892335"/>
            <a:ext cx="297415" cy="189884"/>
          </a:xfrm>
          <a:prstGeom prst="leftRightArrow">
            <a:avLst/>
          </a:prstGeom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-Right Arrow 8"/>
          <p:cNvSpPr/>
          <p:nvPr/>
        </p:nvSpPr>
        <p:spPr>
          <a:xfrm>
            <a:off x="2308830" y="5485665"/>
            <a:ext cx="297415" cy="189884"/>
          </a:xfrm>
          <a:prstGeom prst="leftRightArrow">
            <a:avLst/>
          </a:prstGeom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-Right Arrow 9"/>
          <p:cNvSpPr/>
          <p:nvPr/>
        </p:nvSpPr>
        <p:spPr>
          <a:xfrm>
            <a:off x="2308830" y="3036820"/>
            <a:ext cx="297415" cy="189884"/>
          </a:xfrm>
          <a:prstGeom prst="leftRightArrow">
            <a:avLst/>
          </a:prstGeom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-Right Arrow 10"/>
          <p:cNvSpPr/>
          <p:nvPr/>
        </p:nvSpPr>
        <p:spPr>
          <a:xfrm>
            <a:off x="2308830" y="1634956"/>
            <a:ext cx="297415" cy="189884"/>
          </a:xfrm>
          <a:prstGeom prst="leftRightArrow">
            <a:avLst/>
          </a:prstGeom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11025" y="2491077"/>
            <a:ext cx="252271" cy="18161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06183" y="6054304"/>
            <a:ext cx="893193" cy="36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        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11023" y="1650103"/>
            <a:ext cx="252272" cy="90809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-Right Arrow 21"/>
          <p:cNvSpPr/>
          <p:nvPr/>
        </p:nvSpPr>
        <p:spPr>
          <a:xfrm>
            <a:off x="2303638" y="2351800"/>
            <a:ext cx="297415" cy="189884"/>
          </a:xfrm>
          <a:prstGeom prst="leftRightArrow">
            <a:avLst/>
          </a:prstGeom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2998152" y="1886057"/>
            <a:ext cx="863876" cy="315461"/>
            <a:chOff x="1475334" y="1574160"/>
            <a:chExt cx="863876" cy="315461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1493966" y="1889621"/>
              <a:ext cx="84524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475334" y="1574160"/>
              <a:ext cx="853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inversion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64111" y="1472231"/>
            <a:ext cx="893193" cy="5002809"/>
            <a:chOff x="2576876" y="1221550"/>
            <a:chExt cx="893193" cy="5002809"/>
          </a:xfrm>
        </p:grpSpPr>
        <p:sp>
          <p:nvSpPr>
            <p:cNvPr id="27" name="Rounded Rectangle 26"/>
            <p:cNvSpPr/>
            <p:nvPr/>
          </p:nvSpPr>
          <p:spPr>
            <a:xfrm>
              <a:off x="3181717" y="1353552"/>
              <a:ext cx="252272" cy="454384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622059" y="1221550"/>
              <a:ext cx="252272" cy="4677199"/>
            </a:xfrm>
            <a:prstGeom prst="round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Left-Right Arrow 28"/>
            <p:cNvSpPr/>
            <p:nvPr/>
          </p:nvSpPr>
          <p:spPr>
            <a:xfrm>
              <a:off x="2879522" y="3484065"/>
              <a:ext cx="297415" cy="189884"/>
            </a:xfrm>
            <a:prstGeom prst="leftRightArrow">
              <a:avLst/>
            </a:prstGeom>
            <a:ln>
              <a:noFill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Left-Right Arrow 29"/>
            <p:cNvSpPr/>
            <p:nvPr/>
          </p:nvSpPr>
          <p:spPr>
            <a:xfrm>
              <a:off x="2879522" y="4102401"/>
              <a:ext cx="297415" cy="189884"/>
            </a:xfrm>
            <a:prstGeom prst="leftRightArrow">
              <a:avLst/>
            </a:prstGeom>
            <a:ln>
              <a:noFill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Left-Right Arrow 30"/>
            <p:cNvSpPr/>
            <p:nvPr/>
          </p:nvSpPr>
          <p:spPr>
            <a:xfrm>
              <a:off x="2884302" y="4693059"/>
              <a:ext cx="297415" cy="189884"/>
            </a:xfrm>
            <a:prstGeom prst="leftRightArrow">
              <a:avLst/>
            </a:prstGeom>
            <a:ln>
              <a:noFill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Left-Right Arrow 31"/>
            <p:cNvSpPr/>
            <p:nvPr/>
          </p:nvSpPr>
          <p:spPr>
            <a:xfrm>
              <a:off x="2879522" y="5286388"/>
              <a:ext cx="297415" cy="189884"/>
            </a:xfrm>
            <a:prstGeom prst="leftRightArrow">
              <a:avLst/>
            </a:prstGeom>
            <a:ln>
              <a:noFill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Left-Right Arrow 32"/>
            <p:cNvSpPr/>
            <p:nvPr/>
          </p:nvSpPr>
          <p:spPr>
            <a:xfrm>
              <a:off x="2879522" y="2837543"/>
              <a:ext cx="297415" cy="189884"/>
            </a:xfrm>
            <a:prstGeom prst="leftRightArrow">
              <a:avLst/>
            </a:prstGeom>
            <a:ln>
              <a:noFill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76876" y="5855026"/>
              <a:ext cx="893193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         Y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181717" y="1242292"/>
              <a:ext cx="252271" cy="1865376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9000">
                  <a:schemeClr val="accent3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 rot="10800000">
              <a:off x="3181697" y="2225172"/>
              <a:ext cx="249909" cy="90809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Rectangle 37"/>
          <p:cNvSpPr/>
          <p:nvPr/>
        </p:nvSpPr>
        <p:spPr>
          <a:xfrm rot="10800000">
            <a:off x="4568951" y="3690086"/>
            <a:ext cx="249889" cy="90809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5085925" y="2672696"/>
            <a:ext cx="863876" cy="315461"/>
            <a:chOff x="3411379" y="2310706"/>
            <a:chExt cx="863876" cy="315461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3430011" y="2626167"/>
              <a:ext cx="84524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411379" y="2310706"/>
              <a:ext cx="853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inversion</a:t>
              </a:r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6182425" y="1472231"/>
            <a:ext cx="252272" cy="4677199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Left-Right Arrow 46"/>
          <p:cNvSpPr/>
          <p:nvPr/>
        </p:nvSpPr>
        <p:spPr>
          <a:xfrm>
            <a:off x="6439889" y="5537068"/>
            <a:ext cx="297415" cy="189884"/>
          </a:xfrm>
          <a:prstGeom prst="leftRightArrow">
            <a:avLst/>
          </a:prstGeom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137243" y="6105707"/>
            <a:ext cx="893193" cy="36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        Y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848136" y="6054303"/>
            <a:ext cx="1237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Autosomes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00119" y="1434955"/>
            <a:ext cx="2166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Male determining allele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8077550" y="1745361"/>
            <a:ext cx="2548685" cy="338554"/>
            <a:chOff x="6541075" y="960478"/>
            <a:chExt cx="2548685" cy="338554"/>
          </a:xfrm>
        </p:grpSpPr>
        <p:sp>
          <p:nvSpPr>
            <p:cNvPr id="67" name="Rectangle 66"/>
            <p:cNvSpPr/>
            <p:nvPr/>
          </p:nvSpPr>
          <p:spPr>
            <a:xfrm>
              <a:off x="6541075" y="1064064"/>
              <a:ext cx="190815" cy="156972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76118" y="960478"/>
              <a:ext cx="24136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Sexually antagonistic allele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8077549" y="2020851"/>
            <a:ext cx="2357326" cy="338554"/>
            <a:chOff x="6541075" y="691156"/>
            <a:chExt cx="2357326" cy="338554"/>
          </a:xfrm>
        </p:grpSpPr>
        <p:sp>
          <p:nvSpPr>
            <p:cNvPr id="75" name="TextBox 74"/>
            <p:cNvSpPr txBox="1"/>
            <p:nvPr/>
          </p:nvSpPr>
          <p:spPr>
            <a:xfrm>
              <a:off x="6676118" y="691156"/>
              <a:ext cx="2222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Non-recombining region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541075" y="789616"/>
              <a:ext cx="195192" cy="15697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065075" y="1158242"/>
            <a:ext cx="1985930" cy="338554"/>
            <a:chOff x="6541075" y="691156"/>
            <a:chExt cx="1985930" cy="338554"/>
          </a:xfrm>
        </p:grpSpPr>
        <p:sp>
          <p:nvSpPr>
            <p:cNvPr id="78" name="TextBox 77"/>
            <p:cNvSpPr txBox="1"/>
            <p:nvPr/>
          </p:nvSpPr>
          <p:spPr>
            <a:xfrm>
              <a:off x="6676118" y="691156"/>
              <a:ext cx="18508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Recombining region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541075" y="789616"/>
              <a:ext cx="195192" cy="1569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375186" y="3964436"/>
            <a:ext cx="4443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What are these sexually antagonistic alleles?</a:t>
            </a:r>
          </a:p>
        </p:txBody>
      </p:sp>
      <p:sp>
        <p:nvSpPr>
          <p:cNvPr id="72" name="Rectangle 71"/>
          <p:cNvSpPr/>
          <p:nvPr/>
        </p:nvSpPr>
        <p:spPr>
          <a:xfrm rot="10800000">
            <a:off x="4568953" y="1881650"/>
            <a:ext cx="252271" cy="18161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743868" y="3873225"/>
            <a:ext cx="252271" cy="18161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740586" y="5072384"/>
            <a:ext cx="252271" cy="18161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065075" y="1535409"/>
            <a:ext cx="195192" cy="18161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6" name="Left-Right Arrow 65"/>
          <p:cNvSpPr/>
          <p:nvPr/>
        </p:nvSpPr>
        <p:spPr>
          <a:xfrm>
            <a:off x="6443064" y="5864419"/>
            <a:ext cx="297415" cy="189884"/>
          </a:xfrm>
          <a:prstGeom prst="leftRightArrow">
            <a:avLst/>
          </a:prstGeom>
          <a:solidFill>
            <a:srgbClr val="E70407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030435" y="5675550"/>
            <a:ext cx="3336262" cy="430157"/>
            <a:chOff x="5506435" y="5675549"/>
            <a:chExt cx="3336262" cy="430157"/>
          </a:xfrm>
        </p:grpSpPr>
        <p:sp>
          <p:nvSpPr>
            <p:cNvPr id="3" name="Right Brace 2"/>
            <p:cNvSpPr/>
            <p:nvPr/>
          </p:nvSpPr>
          <p:spPr>
            <a:xfrm>
              <a:off x="5506435" y="5675549"/>
              <a:ext cx="247239" cy="430157"/>
            </a:xfrm>
            <a:prstGeom prst="rightBrace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51186" y="5675549"/>
              <a:ext cx="2991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 Pseudoautosomal Region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353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34 0.04724 " pathEditMode="relative" ptsTypes="AA">
                                      <p:cBhvr>
                                        <p:cTn id="7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38" grpId="0" animBg="1"/>
      <p:bldP spid="44" grpId="0" animBg="1"/>
      <p:bldP spid="47" grpId="0" animBg="1"/>
      <p:bldP spid="47" grpId="1" animBg="1"/>
      <p:bldP spid="48" grpId="0"/>
      <p:bldP spid="63" grpId="0"/>
      <p:bldP spid="21" grpId="0"/>
      <p:bldP spid="2" grpId="0"/>
      <p:bldP spid="72" grpId="0" animBg="1"/>
      <p:bldP spid="80" grpId="0" animBg="1"/>
      <p:bldP spid="80" grpId="1" animBg="1"/>
      <p:bldP spid="81" grpId="0" animBg="1"/>
      <p:bldP spid="82" grpId="0" animBg="1"/>
      <p:bldP spid="6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CD3B3-EF5B-1A4B-AE3A-B8433119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3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CD3B3-EF5B-1A4B-AE3A-B8433119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83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CD3B3-EF5B-1A4B-AE3A-B8433119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79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CD3B3-EF5B-1A4B-AE3A-B8433119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61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CD3B3-EF5B-1A4B-AE3A-B8433119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3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504480" y="2775908"/>
            <a:ext cx="3849858" cy="3849860"/>
            <a:chOff x="3223371" y="103363"/>
            <a:chExt cx="3381828" cy="3381828"/>
          </a:xfrm>
          <a:solidFill>
            <a:schemeClr val="accent3">
              <a:lumMod val="20000"/>
              <a:lumOff val="80000"/>
              <a:alpha val="52000"/>
            </a:schemeClr>
          </a:solidFill>
        </p:grpSpPr>
        <p:sp>
          <p:nvSpPr>
            <p:cNvPr id="12" name="Oval 11"/>
            <p:cNvSpPr/>
            <p:nvPr/>
          </p:nvSpPr>
          <p:spPr>
            <a:xfrm>
              <a:off x="3223371" y="103363"/>
              <a:ext cx="3381828" cy="33818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26091" y="1371682"/>
              <a:ext cx="1774163" cy="1162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Theory</a:t>
              </a:r>
            </a:p>
            <a:p>
              <a:pPr algn="ctr"/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</a:rPr>
                <a:t>Applying math to ask how traits can evolve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470403" y="1061904"/>
            <a:ext cx="3835346" cy="3835346"/>
            <a:chOff x="2786743" y="116114"/>
            <a:chExt cx="3381828" cy="3381828"/>
          </a:xfrm>
        </p:grpSpPr>
        <p:sp>
          <p:nvSpPr>
            <p:cNvPr id="20" name="Oval 19"/>
            <p:cNvSpPr/>
            <p:nvPr/>
          </p:nvSpPr>
          <p:spPr>
            <a:xfrm>
              <a:off x="2786743" y="116114"/>
              <a:ext cx="3381828" cy="3381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15873" y="327329"/>
              <a:ext cx="2813198" cy="11669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Genomics</a:t>
              </a:r>
            </a:p>
            <a:p>
              <a:pPr algn="ctr"/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</a:rPr>
                <a:t>Analyzing whole genome data to understand what and how genes impact traits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97177" y="2790422"/>
            <a:ext cx="3861938" cy="3835346"/>
            <a:chOff x="2763295" y="116114"/>
            <a:chExt cx="3405276" cy="3381828"/>
          </a:xfrm>
          <a:solidFill>
            <a:schemeClr val="accent5">
              <a:lumMod val="20000"/>
              <a:lumOff val="80000"/>
              <a:alpha val="46000"/>
            </a:schemeClr>
          </a:solidFill>
        </p:grpSpPr>
        <p:sp>
          <p:nvSpPr>
            <p:cNvPr id="23" name="Oval 22"/>
            <p:cNvSpPr/>
            <p:nvPr/>
          </p:nvSpPr>
          <p:spPr>
            <a:xfrm>
              <a:off x="2786743" y="116114"/>
              <a:ext cx="3381828" cy="33818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63295" y="1370755"/>
              <a:ext cx="1823602" cy="11669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Genetics</a:t>
              </a:r>
            </a:p>
            <a:p>
              <a:pPr algn="ctr"/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</a:rPr>
                <a:t>Studying the way traits are inherited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471371" y="3764392"/>
            <a:ext cx="15879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Trait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Evolution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1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chemeClr val="bg1"/>
                </a:solidFill>
                <a:latin typeface="Helvetica"/>
                <a:cs typeface="Helvetica"/>
              </a:rPr>
              <a:t>Evolutionary Biology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54A212-04C9-494C-AD1D-DDAEDB22A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738" y="945236"/>
            <a:ext cx="1123557" cy="15334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233626-FC9A-1643-BAB1-D628F6001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739" y="3118962"/>
            <a:ext cx="1530324" cy="12485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C48706-CF28-3443-88D1-9CD79E7E7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92346" y="1466930"/>
            <a:ext cx="1387218" cy="14974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9E0881-FA9E-9F49-A500-AF621E12D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177" y="5332207"/>
            <a:ext cx="1409499" cy="965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7EA34F-C6F1-F445-9A53-66A0D094E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556" y="1200358"/>
            <a:ext cx="1973937" cy="14245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43269C-7C27-1947-9BFA-CFC6F3F6D2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7420"/>
          <a:stretch/>
        </p:blipFill>
        <p:spPr>
          <a:xfrm>
            <a:off x="9643070" y="2835620"/>
            <a:ext cx="2247113" cy="15318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C2D3FC1-24D0-4045-9F14-8B8CB4E99F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268" y="5011838"/>
            <a:ext cx="2163529" cy="144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7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CD3B3-EF5B-1A4B-AE3A-B8433119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5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CD3B3-EF5B-1A4B-AE3A-B8433119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53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1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Helvetica"/>
                <a:cs typeface="Helvetica"/>
              </a:rPr>
              <a:t>Thanks!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6389" y="2750603"/>
            <a:ext cx="2234921" cy="16761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617750" y="2471237"/>
            <a:ext cx="2957695" cy="22182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55"/>
          <a:stretch/>
        </p:blipFill>
        <p:spPr>
          <a:xfrm rot="10800000">
            <a:off x="3587391" y="2471238"/>
            <a:ext cx="2042556" cy="223492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90597" y="2748522"/>
            <a:ext cx="2218270" cy="16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93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F7319C-EAFC-A148-AA89-A75617B1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9A8C1B-EE3E-3D49-872A-9360D4A20225}"/>
              </a:ext>
            </a:extLst>
          </p:cNvPr>
          <p:cNvSpPr txBox="1"/>
          <p:nvPr/>
        </p:nvSpPr>
        <p:spPr>
          <a:xfrm>
            <a:off x="694479" y="740779"/>
            <a:ext cx="9857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Why does effective population size matter to me?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balance between drift and selection determine the fate of beneficial and deleterious mutations</a:t>
            </a:r>
          </a:p>
        </p:txBody>
      </p:sp>
    </p:spTree>
    <p:extLst>
      <p:ext uri="{BB962C8B-B14F-4D97-AF65-F5344CB8AC3E}">
        <p14:creationId xmlns:p14="http://schemas.microsoft.com/office/powerpoint/2010/main" val="266133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47342" y="1091336"/>
            <a:ext cx="3979708" cy="3058288"/>
            <a:chOff x="4490217" y="750972"/>
            <a:chExt cx="3979708" cy="3058288"/>
          </a:xfrm>
        </p:grpSpPr>
        <p:sp>
          <p:nvSpPr>
            <p:cNvPr id="40" name="TextBox 39"/>
            <p:cNvSpPr txBox="1"/>
            <p:nvPr/>
          </p:nvSpPr>
          <p:spPr>
            <a:xfrm>
              <a:off x="4503050" y="750972"/>
              <a:ext cx="3900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Mutations are roughly neutral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490217" y="3101374"/>
              <a:ext cx="39797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"/>
                  <a:cs typeface="Helvetica"/>
                </a:rPr>
                <a:t>-1                        0                      1</a:t>
              </a:r>
            </a:p>
            <a:p>
              <a:pPr algn="ctr"/>
              <a:r>
                <a:rPr lang="en-US" sz="2000" dirty="0">
                  <a:latin typeface="Helvetica"/>
                  <a:cs typeface="Helvetica"/>
                </a:rPr>
                <a:t>fitness</a:t>
              </a:r>
              <a:endParaRPr lang="en-US" sz="2400" dirty="0">
                <a:latin typeface="Helvetica"/>
                <a:cs typeface="Helvetica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5804215" y="1599557"/>
              <a:ext cx="1418982" cy="1531723"/>
            </a:xfrm>
            <a:custGeom>
              <a:avLst/>
              <a:gdLst>
                <a:gd name="connsiteX0" fmla="*/ 0 w 1462527"/>
                <a:gd name="connsiteY0" fmla="*/ 1500842 h 1527236"/>
                <a:gd name="connsiteX1" fmla="*/ 243755 w 1462527"/>
                <a:gd name="connsiteY1" fmla="*/ 1488014 h 1527236"/>
                <a:gd name="connsiteX2" fmla="*/ 384876 w 1462527"/>
                <a:gd name="connsiteY2" fmla="*/ 1321255 h 1527236"/>
                <a:gd name="connsiteX3" fmla="*/ 833897 w 1462527"/>
                <a:gd name="connsiteY3" fmla="*/ 3 h 1527236"/>
                <a:gd name="connsiteX4" fmla="*/ 1244431 w 1462527"/>
                <a:gd name="connsiteY4" fmla="*/ 1334082 h 1527236"/>
                <a:gd name="connsiteX5" fmla="*/ 1334235 w 1462527"/>
                <a:gd name="connsiteY5" fmla="*/ 1513670 h 1527236"/>
                <a:gd name="connsiteX6" fmla="*/ 1462527 w 1462527"/>
                <a:gd name="connsiteY6" fmla="*/ 1500842 h 1527236"/>
                <a:gd name="connsiteX0" fmla="*/ 0 w 1489549"/>
                <a:gd name="connsiteY0" fmla="*/ 1500842 h 1538481"/>
                <a:gd name="connsiteX1" fmla="*/ 243755 w 1489549"/>
                <a:gd name="connsiteY1" fmla="*/ 1488014 h 1538481"/>
                <a:gd name="connsiteX2" fmla="*/ 384876 w 1489549"/>
                <a:gd name="connsiteY2" fmla="*/ 1321255 h 1538481"/>
                <a:gd name="connsiteX3" fmla="*/ 833897 w 1489549"/>
                <a:gd name="connsiteY3" fmla="*/ 3 h 1538481"/>
                <a:gd name="connsiteX4" fmla="*/ 1244431 w 1489549"/>
                <a:gd name="connsiteY4" fmla="*/ 1334082 h 1538481"/>
                <a:gd name="connsiteX5" fmla="*/ 1334235 w 1489549"/>
                <a:gd name="connsiteY5" fmla="*/ 1513670 h 1538481"/>
                <a:gd name="connsiteX6" fmla="*/ 1489549 w 1489549"/>
                <a:gd name="connsiteY6" fmla="*/ 1524003 h 1538481"/>
                <a:gd name="connsiteX0" fmla="*/ 0 w 1489549"/>
                <a:gd name="connsiteY0" fmla="*/ 1500842 h 1531345"/>
                <a:gd name="connsiteX1" fmla="*/ 243755 w 1489549"/>
                <a:gd name="connsiteY1" fmla="*/ 1488014 h 1531345"/>
                <a:gd name="connsiteX2" fmla="*/ 384876 w 1489549"/>
                <a:gd name="connsiteY2" fmla="*/ 1321255 h 1531345"/>
                <a:gd name="connsiteX3" fmla="*/ 833897 w 1489549"/>
                <a:gd name="connsiteY3" fmla="*/ 3 h 1531345"/>
                <a:gd name="connsiteX4" fmla="*/ 1244431 w 1489549"/>
                <a:gd name="connsiteY4" fmla="*/ 1334082 h 1531345"/>
                <a:gd name="connsiteX5" fmla="*/ 1334235 w 1489549"/>
                <a:gd name="connsiteY5" fmla="*/ 1513670 h 1531345"/>
                <a:gd name="connsiteX6" fmla="*/ 1489549 w 1489549"/>
                <a:gd name="connsiteY6" fmla="*/ 1524003 h 1531345"/>
                <a:gd name="connsiteX0" fmla="*/ 0 w 1489549"/>
                <a:gd name="connsiteY0" fmla="*/ 1500842 h 1524393"/>
                <a:gd name="connsiteX1" fmla="*/ 243755 w 1489549"/>
                <a:gd name="connsiteY1" fmla="*/ 1488014 h 1524393"/>
                <a:gd name="connsiteX2" fmla="*/ 384876 w 1489549"/>
                <a:gd name="connsiteY2" fmla="*/ 1321255 h 1524393"/>
                <a:gd name="connsiteX3" fmla="*/ 833897 w 1489549"/>
                <a:gd name="connsiteY3" fmla="*/ 3 h 1524393"/>
                <a:gd name="connsiteX4" fmla="*/ 1244431 w 1489549"/>
                <a:gd name="connsiteY4" fmla="*/ 1334082 h 1524393"/>
                <a:gd name="connsiteX5" fmla="*/ 1286690 w 1489549"/>
                <a:gd name="connsiteY5" fmla="*/ 1456933 h 1524393"/>
                <a:gd name="connsiteX6" fmla="*/ 1334235 w 1489549"/>
                <a:gd name="connsiteY6" fmla="*/ 1513670 h 1524393"/>
                <a:gd name="connsiteX7" fmla="*/ 1489549 w 1489549"/>
                <a:gd name="connsiteY7" fmla="*/ 1524003 h 1524393"/>
                <a:gd name="connsiteX0" fmla="*/ 0 w 1489549"/>
                <a:gd name="connsiteY0" fmla="*/ 1500842 h 1524393"/>
                <a:gd name="connsiteX1" fmla="*/ 243755 w 1489549"/>
                <a:gd name="connsiteY1" fmla="*/ 1488014 h 1524393"/>
                <a:gd name="connsiteX2" fmla="*/ 384876 w 1489549"/>
                <a:gd name="connsiteY2" fmla="*/ 1321255 h 1524393"/>
                <a:gd name="connsiteX3" fmla="*/ 833897 w 1489549"/>
                <a:gd name="connsiteY3" fmla="*/ 3 h 1524393"/>
                <a:gd name="connsiteX4" fmla="*/ 1244431 w 1489549"/>
                <a:gd name="connsiteY4" fmla="*/ 1334082 h 1524393"/>
                <a:gd name="connsiteX5" fmla="*/ 1286690 w 1489549"/>
                <a:gd name="connsiteY5" fmla="*/ 1456933 h 1524393"/>
                <a:gd name="connsiteX6" fmla="*/ 1334235 w 1489549"/>
                <a:gd name="connsiteY6" fmla="*/ 1513670 h 1524393"/>
                <a:gd name="connsiteX7" fmla="*/ 1489549 w 1489549"/>
                <a:gd name="connsiteY7" fmla="*/ 1524003 h 1524393"/>
                <a:gd name="connsiteX0" fmla="*/ 0 w 1489549"/>
                <a:gd name="connsiteY0" fmla="*/ 1500842 h 1524393"/>
                <a:gd name="connsiteX1" fmla="*/ 243755 w 1489549"/>
                <a:gd name="connsiteY1" fmla="*/ 1488014 h 1524393"/>
                <a:gd name="connsiteX2" fmla="*/ 384876 w 1489549"/>
                <a:gd name="connsiteY2" fmla="*/ 1321255 h 1524393"/>
                <a:gd name="connsiteX3" fmla="*/ 833897 w 1489549"/>
                <a:gd name="connsiteY3" fmla="*/ 3 h 1524393"/>
                <a:gd name="connsiteX4" fmla="*/ 1244431 w 1489549"/>
                <a:gd name="connsiteY4" fmla="*/ 1334082 h 1524393"/>
                <a:gd name="connsiteX5" fmla="*/ 1286690 w 1489549"/>
                <a:gd name="connsiteY5" fmla="*/ 1456933 h 1524393"/>
                <a:gd name="connsiteX6" fmla="*/ 1334235 w 1489549"/>
                <a:gd name="connsiteY6" fmla="*/ 1513670 h 1524393"/>
                <a:gd name="connsiteX7" fmla="*/ 1489549 w 1489549"/>
                <a:gd name="connsiteY7" fmla="*/ 1524003 h 1524393"/>
                <a:gd name="connsiteX0" fmla="*/ 0 w 1304257"/>
                <a:gd name="connsiteY0" fmla="*/ 1493122 h 1524393"/>
                <a:gd name="connsiteX1" fmla="*/ 58463 w 1304257"/>
                <a:gd name="connsiteY1" fmla="*/ 1488014 h 1524393"/>
                <a:gd name="connsiteX2" fmla="*/ 199584 w 1304257"/>
                <a:gd name="connsiteY2" fmla="*/ 1321255 h 1524393"/>
                <a:gd name="connsiteX3" fmla="*/ 648605 w 1304257"/>
                <a:gd name="connsiteY3" fmla="*/ 3 h 1524393"/>
                <a:gd name="connsiteX4" fmla="*/ 1059139 w 1304257"/>
                <a:gd name="connsiteY4" fmla="*/ 1334082 h 1524393"/>
                <a:gd name="connsiteX5" fmla="*/ 1101398 w 1304257"/>
                <a:gd name="connsiteY5" fmla="*/ 1456933 h 1524393"/>
                <a:gd name="connsiteX6" fmla="*/ 1148943 w 1304257"/>
                <a:gd name="connsiteY6" fmla="*/ 1513670 h 1524393"/>
                <a:gd name="connsiteX7" fmla="*/ 1304257 w 1304257"/>
                <a:gd name="connsiteY7" fmla="*/ 1524003 h 1524393"/>
                <a:gd name="connsiteX0" fmla="*/ 5691 w 1309948"/>
                <a:gd name="connsiteY0" fmla="*/ 1493122 h 1524393"/>
                <a:gd name="connsiteX1" fmla="*/ 64154 w 1309948"/>
                <a:gd name="connsiteY1" fmla="*/ 1488014 h 1524393"/>
                <a:gd name="connsiteX2" fmla="*/ 205275 w 1309948"/>
                <a:gd name="connsiteY2" fmla="*/ 1321255 h 1524393"/>
                <a:gd name="connsiteX3" fmla="*/ 654296 w 1309948"/>
                <a:gd name="connsiteY3" fmla="*/ 3 h 1524393"/>
                <a:gd name="connsiteX4" fmla="*/ 1064830 w 1309948"/>
                <a:gd name="connsiteY4" fmla="*/ 1334082 h 1524393"/>
                <a:gd name="connsiteX5" fmla="*/ 1107089 w 1309948"/>
                <a:gd name="connsiteY5" fmla="*/ 1456933 h 1524393"/>
                <a:gd name="connsiteX6" fmla="*/ 1154634 w 1309948"/>
                <a:gd name="connsiteY6" fmla="*/ 1513670 h 1524393"/>
                <a:gd name="connsiteX7" fmla="*/ 1309948 w 1309948"/>
                <a:gd name="connsiteY7" fmla="*/ 1524003 h 1524393"/>
                <a:gd name="connsiteX0" fmla="*/ 2253 w 1426178"/>
                <a:gd name="connsiteY0" fmla="*/ 1508563 h 1524393"/>
                <a:gd name="connsiteX1" fmla="*/ 180384 w 1426178"/>
                <a:gd name="connsiteY1" fmla="*/ 1488014 h 1524393"/>
                <a:gd name="connsiteX2" fmla="*/ 321505 w 1426178"/>
                <a:gd name="connsiteY2" fmla="*/ 1321255 h 1524393"/>
                <a:gd name="connsiteX3" fmla="*/ 770526 w 1426178"/>
                <a:gd name="connsiteY3" fmla="*/ 3 h 1524393"/>
                <a:gd name="connsiteX4" fmla="*/ 1181060 w 1426178"/>
                <a:gd name="connsiteY4" fmla="*/ 1334082 h 1524393"/>
                <a:gd name="connsiteX5" fmla="*/ 1223319 w 1426178"/>
                <a:gd name="connsiteY5" fmla="*/ 1456933 h 1524393"/>
                <a:gd name="connsiteX6" fmla="*/ 1270864 w 1426178"/>
                <a:gd name="connsiteY6" fmla="*/ 1513670 h 1524393"/>
                <a:gd name="connsiteX7" fmla="*/ 1426178 w 1426178"/>
                <a:gd name="connsiteY7" fmla="*/ 1524003 h 1524393"/>
                <a:gd name="connsiteX0" fmla="*/ 3032 w 1426957"/>
                <a:gd name="connsiteY0" fmla="*/ 1508563 h 1524393"/>
                <a:gd name="connsiteX1" fmla="*/ 138700 w 1426957"/>
                <a:gd name="connsiteY1" fmla="*/ 1499594 h 1524393"/>
                <a:gd name="connsiteX2" fmla="*/ 322284 w 1426957"/>
                <a:gd name="connsiteY2" fmla="*/ 1321255 h 1524393"/>
                <a:gd name="connsiteX3" fmla="*/ 771305 w 1426957"/>
                <a:gd name="connsiteY3" fmla="*/ 3 h 1524393"/>
                <a:gd name="connsiteX4" fmla="*/ 1181839 w 1426957"/>
                <a:gd name="connsiteY4" fmla="*/ 1334082 h 1524393"/>
                <a:gd name="connsiteX5" fmla="*/ 1224098 w 1426957"/>
                <a:gd name="connsiteY5" fmla="*/ 1456933 h 1524393"/>
                <a:gd name="connsiteX6" fmla="*/ 1271643 w 1426957"/>
                <a:gd name="connsiteY6" fmla="*/ 1513670 h 1524393"/>
                <a:gd name="connsiteX7" fmla="*/ 1426957 w 1426957"/>
                <a:gd name="connsiteY7" fmla="*/ 1524003 h 1524393"/>
                <a:gd name="connsiteX0" fmla="*/ 3979 w 1427904"/>
                <a:gd name="connsiteY0" fmla="*/ 1508563 h 1524393"/>
                <a:gd name="connsiteX1" fmla="*/ 139647 w 1427904"/>
                <a:gd name="connsiteY1" fmla="*/ 1499594 h 1524393"/>
                <a:gd name="connsiteX2" fmla="*/ 323231 w 1427904"/>
                <a:gd name="connsiteY2" fmla="*/ 1321255 h 1524393"/>
                <a:gd name="connsiteX3" fmla="*/ 772252 w 1427904"/>
                <a:gd name="connsiteY3" fmla="*/ 3 h 1524393"/>
                <a:gd name="connsiteX4" fmla="*/ 1182786 w 1427904"/>
                <a:gd name="connsiteY4" fmla="*/ 1334082 h 1524393"/>
                <a:gd name="connsiteX5" fmla="*/ 1225045 w 1427904"/>
                <a:gd name="connsiteY5" fmla="*/ 1456933 h 1524393"/>
                <a:gd name="connsiteX6" fmla="*/ 1272590 w 1427904"/>
                <a:gd name="connsiteY6" fmla="*/ 1513670 h 1524393"/>
                <a:gd name="connsiteX7" fmla="*/ 1427904 w 1427904"/>
                <a:gd name="connsiteY7" fmla="*/ 1524003 h 1524393"/>
                <a:gd name="connsiteX0" fmla="*/ 3979 w 1427904"/>
                <a:gd name="connsiteY0" fmla="*/ 1508563 h 1524393"/>
                <a:gd name="connsiteX1" fmla="*/ 139647 w 1427904"/>
                <a:gd name="connsiteY1" fmla="*/ 1499594 h 1524393"/>
                <a:gd name="connsiteX2" fmla="*/ 323231 w 1427904"/>
                <a:gd name="connsiteY2" fmla="*/ 1321255 h 1524393"/>
                <a:gd name="connsiteX3" fmla="*/ 772252 w 1427904"/>
                <a:gd name="connsiteY3" fmla="*/ 3 h 1524393"/>
                <a:gd name="connsiteX4" fmla="*/ 1182786 w 1427904"/>
                <a:gd name="connsiteY4" fmla="*/ 1334082 h 1524393"/>
                <a:gd name="connsiteX5" fmla="*/ 1225045 w 1427904"/>
                <a:gd name="connsiteY5" fmla="*/ 1456933 h 1524393"/>
                <a:gd name="connsiteX6" fmla="*/ 1272590 w 1427904"/>
                <a:gd name="connsiteY6" fmla="*/ 1513670 h 1524393"/>
                <a:gd name="connsiteX7" fmla="*/ 1427904 w 1427904"/>
                <a:gd name="connsiteY7" fmla="*/ 1524003 h 1524393"/>
                <a:gd name="connsiteX0" fmla="*/ 3979 w 1427904"/>
                <a:gd name="connsiteY0" fmla="*/ 1508563 h 1524393"/>
                <a:gd name="connsiteX1" fmla="*/ 139647 w 1427904"/>
                <a:gd name="connsiteY1" fmla="*/ 1499594 h 1524393"/>
                <a:gd name="connsiteX2" fmla="*/ 323231 w 1427904"/>
                <a:gd name="connsiteY2" fmla="*/ 1321255 h 1524393"/>
                <a:gd name="connsiteX3" fmla="*/ 772252 w 1427904"/>
                <a:gd name="connsiteY3" fmla="*/ 3 h 1524393"/>
                <a:gd name="connsiteX4" fmla="*/ 1182786 w 1427904"/>
                <a:gd name="connsiteY4" fmla="*/ 1334082 h 1524393"/>
                <a:gd name="connsiteX5" fmla="*/ 1225045 w 1427904"/>
                <a:gd name="connsiteY5" fmla="*/ 1456933 h 1524393"/>
                <a:gd name="connsiteX6" fmla="*/ 1272590 w 1427904"/>
                <a:gd name="connsiteY6" fmla="*/ 1513670 h 1524393"/>
                <a:gd name="connsiteX7" fmla="*/ 1427904 w 1427904"/>
                <a:gd name="connsiteY7" fmla="*/ 1524003 h 1524393"/>
                <a:gd name="connsiteX0" fmla="*/ 3979 w 1427904"/>
                <a:gd name="connsiteY0" fmla="*/ 1508563 h 1524393"/>
                <a:gd name="connsiteX1" fmla="*/ 139647 w 1427904"/>
                <a:gd name="connsiteY1" fmla="*/ 1518894 h 1524393"/>
                <a:gd name="connsiteX2" fmla="*/ 323231 w 1427904"/>
                <a:gd name="connsiteY2" fmla="*/ 1321255 h 1524393"/>
                <a:gd name="connsiteX3" fmla="*/ 772252 w 1427904"/>
                <a:gd name="connsiteY3" fmla="*/ 3 h 1524393"/>
                <a:gd name="connsiteX4" fmla="*/ 1182786 w 1427904"/>
                <a:gd name="connsiteY4" fmla="*/ 1334082 h 1524393"/>
                <a:gd name="connsiteX5" fmla="*/ 1225045 w 1427904"/>
                <a:gd name="connsiteY5" fmla="*/ 1456933 h 1524393"/>
                <a:gd name="connsiteX6" fmla="*/ 1272590 w 1427904"/>
                <a:gd name="connsiteY6" fmla="*/ 1513670 h 1524393"/>
                <a:gd name="connsiteX7" fmla="*/ 1427904 w 1427904"/>
                <a:gd name="connsiteY7" fmla="*/ 1524003 h 1524393"/>
                <a:gd name="connsiteX0" fmla="*/ 2499 w 1426424"/>
                <a:gd name="connsiteY0" fmla="*/ 1508563 h 1524393"/>
                <a:gd name="connsiteX1" fmla="*/ 138167 w 1426424"/>
                <a:gd name="connsiteY1" fmla="*/ 1518894 h 1524393"/>
                <a:gd name="connsiteX2" fmla="*/ 321751 w 1426424"/>
                <a:gd name="connsiteY2" fmla="*/ 1321255 h 1524393"/>
                <a:gd name="connsiteX3" fmla="*/ 770772 w 1426424"/>
                <a:gd name="connsiteY3" fmla="*/ 3 h 1524393"/>
                <a:gd name="connsiteX4" fmla="*/ 1181306 w 1426424"/>
                <a:gd name="connsiteY4" fmla="*/ 1334082 h 1524393"/>
                <a:gd name="connsiteX5" fmla="*/ 1223565 w 1426424"/>
                <a:gd name="connsiteY5" fmla="*/ 1456933 h 1524393"/>
                <a:gd name="connsiteX6" fmla="*/ 1271110 w 1426424"/>
                <a:gd name="connsiteY6" fmla="*/ 1513670 h 1524393"/>
                <a:gd name="connsiteX7" fmla="*/ 1426424 w 1426424"/>
                <a:gd name="connsiteY7" fmla="*/ 1524003 h 1524393"/>
                <a:gd name="connsiteX0" fmla="*/ 2955 w 1430740"/>
                <a:gd name="connsiteY0" fmla="*/ 1531723 h 1534580"/>
                <a:gd name="connsiteX1" fmla="*/ 142483 w 1430740"/>
                <a:gd name="connsiteY1" fmla="*/ 1518894 h 1534580"/>
                <a:gd name="connsiteX2" fmla="*/ 326067 w 1430740"/>
                <a:gd name="connsiteY2" fmla="*/ 1321255 h 1534580"/>
                <a:gd name="connsiteX3" fmla="*/ 775088 w 1430740"/>
                <a:gd name="connsiteY3" fmla="*/ 3 h 1534580"/>
                <a:gd name="connsiteX4" fmla="*/ 1185622 w 1430740"/>
                <a:gd name="connsiteY4" fmla="*/ 1334082 h 1534580"/>
                <a:gd name="connsiteX5" fmla="*/ 1227881 w 1430740"/>
                <a:gd name="connsiteY5" fmla="*/ 1456933 h 1534580"/>
                <a:gd name="connsiteX6" fmla="*/ 1275426 w 1430740"/>
                <a:gd name="connsiteY6" fmla="*/ 1513670 h 1534580"/>
                <a:gd name="connsiteX7" fmla="*/ 1430740 w 1430740"/>
                <a:gd name="connsiteY7" fmla="*/ 1524003 h 1534580"/>
                <a:gd name="connsiteX0" fmla="*/ 0 w 1427785"/>
                <a:gd name="connsiteY0" fmla="*/ 1531723 h 1537720"/>
                <a:gd name="connsiteX1" fmla="*/ 139528 w 1427785"/>
                <a:gd name="connsiteY1" fmla="*/ 1518894 h 1537720"/>
                <a:gd name="connsiteX2" fmla="*/ 323112 w 1427785"/>
                <a:gd name="connsiteY2" fmla="*/ 1321255 h 1537720"/>
                <a:gd name="connsiteX3" fmla="*/ 772133 w 1427785"/>
                <a:gd name="connsiteY3" fmla="*/ 3 h 1537720"/>
                <a:gd name="connsiteX4" fmla="*/ 1182667 w 1427785"/>
                <a:gd name="connsiteY4" fmla="*/ 1334082 h 1537720"/>
                <a:gd name="connsiteX5" fmla="*/ 1224926 w 1427785"/>
                <a:gd name="connsiteY5" fmla="*/ 1456933 h 1537720"/>
                <a:gd name="connsiteX6" fmla="*/ 1272471 w 1427785"/>
                <a:gd name="connsiteY6" fmla="*/ 1513670 h 1537720"/>
                <a:gd name="connsiteX7" fmla="*/ 1427785 w 1427785"/>
                <a:gd name="connsiteY7" fmla="*/ 1524003 h 1537720"/>
                <a:gd name="connsiteX0" fmla="*/ 0 w 1427785"/>
                <a:gd name="connsiteY0" fmla="*/ 1531723 h 1531723"/>
                <a:gd name="connsiteX1" fmla="*/ 139528 w 1427785"/>
                <a:gd name="connsiteY1" fmla="*/ 1518894 h 1531723"/>
                <a:gd name="connsiteX2" fmla="*/ 323112 w 1427785"/>
                <a:gd name="connsiteY2" fmla="*/ 1321255 h 1531723"/>
                <a:gd name="connsiteX3" fmla="*/ 772133 w 1427785"/>
                <a:gd name="connsiteY3" fmla="*/ 3 h 1531723"/>
                <a:gd name="connsiteX4" fmla="*/ 1182667 w 1427785"/>
                <a:gd name="connsiteY4" fmla="*/ 1334082 h 1531723"/>
                <a:gd name="connsiteX5" fmla="*/ 1224926 w 1427785"/>
                <a:gd name="connsiteY5" fmla="*/ 1456933 h 1531723"/>
                <a:gd name="connsiteX6" fmla="*/ 1272471 w 1427785"/>
                <a:gd name="connsiteY6" fmla="*/ 1513670 h 1531723"/>
                <a:gd name="connsiteX7" fmla="*/ 1427785 w 1427785"/>
                <a:gd name="connsiteY7" fmla="*/ 1524003 h 1531723"/>
                <a:gd name="connsiteX0" fmla="*/ 0 w 1427785"/>
                <a:gd name="connsiteY0" fmla="*/ 1531723 h 1531723"/>
                <a:gd name="connsiteX1" fmla="*/ 139528 w 1427785"/>
                <a:gd name="connsiteY1" fmla="*/ 1518894 h 1531723"/>
                <a:gd name="connsiteX2" fmla="*/ 323112 w 1427785"/>
                <a:gd name="connsiteY2" fmla="*/ 1321255 h 1531723"/>
                <a:gd name="connsiteX3" fmla="*/ 772133 w 1427785"/>
                <a:gd name="connsiteY3" fmla="*/ 3 h 1531723"/>
                <a:gd name="connsiteX4" fmla="*/ 1182667 w 1427785"/>
                <a:gd name="connsiteY4" fmla="*/ 1334082 h 1531723"/>
                <a:gd name="connsiteX5" fmla="*/ 1224926 w 1427785"/>
                <a:gd name="connsiteY5" fmla="*/ 1456933 h 1531723"/>
                <a:gd name="connsiteX6" fmla="*/ 1272471 w 1427785"/>
                <a:gd name="connsiteY6" fmla="*/ 1513670 h 1531723"/>
                <a:gd name="connsiteX7" fmla="*/ 1427785 w 1427785"/>
                <a:gd name="connsiteY7" fmla="*/ 1524003 h 153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7785" h="1531723">
                  <a:moveTo>
                    <a:pt x="0" y="1531723"/>
                  </a:moveTo>
                  <a:cubicBezTo>
                    <a:pt x="43480" y="1528693"/>
                    <a:pt x="101117" y="1534671"/>
                    <a:pt x="139528" y="1518894"/>
                  </a:cubicBezTo>
                  <a:cubicBezTo>
                    <a:pt x="177939" y="1503117"/>
                    <a:pt x="267861" y="1431579"/>
                    <a:pt x="323112" y="1321255"/>
                  </a:cubicBezTo>
                  <a:cubicBezTo>
                    <a:pt x="378363" y="1210931"/>
                    <a:pt x="628874" y="-2135"/>
                    <a:pt x="772133" y="3"/>
                  </a:cubicBezTo>
                  <a:cubicBezTo>
                    <a:pt x="915392" y="2141"/>
                    <a:pt x="1165106" y="1276546"/>
                    <a:pt x="1182667" y="1334082"/>
                  </a:cubicBezTo>
                  <a:cubicBezTo>
                    <a:pt x="1200228" y="1391618"/>
                    <a:pt x="1209959" y="1427002"/>
                    <a:pt x="1224926" y="1456933"/>
                  </a:cubicBezTo>
                  <a:cubicBezTo>
                    <a:pt x="1239893" y="1486864"/>
                    <a:pt x="1238661" y="1502492"/>
                    <a:pt x="1272471" y="1513670"/>
                  </a:cubicBezTo>
                  <a:cubicBezTo>
                    <a:pt x="1306281" y="1524848"/>
                    <a:pt x="1350931" y="1525012"/>
                    <a:pt x="1427785" y="1524003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490217" y="1169153"/>
              <a:ext cx="3900509" cy="1962127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itle 1"/>
          <p:cNvSpPr txBox="1">
            <a:spLocks/>
          </p:cNvSpPr>
          <p:nvPr/>
        </p:nvSpPr>
        <p:spPr>
          <a:xfrm>
            <a:off x="0" y="0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chemeClr val="bg1"/>
                </a:solidFill>
                <a:latin typeface="Helvetica"/>
                <a:cs typeface="Helvetica"/>
              </a:rPr>
              <a:t>What is the fitness of a mutation that changes chromosome number?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83074" y="4346885"/>
            <a:ext cx="2357151" cy="2238243"/>
            <a:chOff x="959073" y="4346884"/>
            <a:chExt cx="2357151" cy="2238243"/>
          </a:xfrm>
        </p:grpSpPr>
        <p:grpSp>
          <p:nvGrpSpPr>
            <p:cNvPr id="45" name="Group 44"/>
            <p:cNvGrpSpPr/>
            <p:nvPr/>
          </p:nvGrpSpPr>
          <p:grpSpPr>
            <a:xfrm>
              <a:off x="959073" y="4346884"/>
              <a:ext cx="2357151" cy="2238243"/>
              <a:chOff x="3262079" y="4135057"/>
              <a:chExt cx="1964461" cy="2238243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546231" y="4190999"/>
                <a:ext cx="1680309" cy="16617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546231" y="5850080"/>
                <a:ext cx="1680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Helvetica"/>
                    <a:cs typeface="Helvetica"/>
                  </a:rPr>
                  <a:t>Small              Large </a:t>
                </a:r>
              </a:p>
              <a:p>
                <a:pPr algn="ctr"/>
                <a:r>
                  <a:rPr lang="en-US" sz="1600" dirty="0">
                    <a:latin typeface="Helvetica"/>
                    <a:cs typeface="Helvetica"/>
                  </a:rPr>
                  <a:t>Population size</a:t>
                </a:r>
                <a:endParaRPr lang="en-US" dirty="0">
                  <a:latin typeface="Helvetica"/>
                  <a:cs typeface="Helvetica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 rot="16200000">
                <a:off x="2541381" y="4855755"/>
                <a:ext cx="1723549" cy="2821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Helvetica"/>
                    <a:cs typeface="Helvetica"/>
                  </a:rPr>
                  <a:t>Rate of evolution</a:t>
                </a:r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1584960" y="5213268"/>
              <a:ext cx="438912" cy="84863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02992" y="5213268"/>
              <a:ext cx="438912" cy="84227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5145024" y="4644533"/>
                <a:ext cx="5256182" cy="818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𝑅𝑎𝑡𝑒</m:t>
                      </m:r>
                      <m:r>
                        <a:rPr lang="en-US" sz="2800" i="1">
                          <a:latin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</a:rPr>
                        <m:t>𝑜𝑓</m:t>
                      </m:r>
                      <m:r>
                        <a:rPr lang="en-US" sz="2800" i="1">
                          <a:latin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</a:rPr>
                        <m:t>𝑒𝑣𝑜𝑙𝑢𝑡𝑖𝑜𝑛</m:t>
                      </m:r>
                      <m:r>
                        <a:rPr lang="en-US" sz="2800" i="1">
                          <a:latin typeface="Cambria Math" charset="0"/>
                        </a:rPr>
                        <m:t>=(2</m:t>
                      </m:r>
                      <m:r>
                        <a:rPr lang="en-US" sz="2800" i="1">
                          <a:latin typeface="Cambria Math" charset="0"/>
                        </a:rPr>
                        <m:t>𝑁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d>
                        <m:dPr>
                          <m:ctrlPr>
                            <a:rPr lang="mr-I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024" y="4644533"/>
                <a:ext cx="5256182" cy="818557"/>
              </a:xfrm>
              <a:prstGeom prst="rect">
                <a:avLst/>
              </a:prstGeom>
              <a:blipFill>
                <a:blip r:embed="rId3"/>
                <a:stretch>
                  <a:fillRect l="-964" t="-1538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8556887" y="4816724"/>
            <a:ext cx="1684317" cy="750275"/>
            <a:chOff x="5355771" y="1187532"/>
            <a:chExt cx="1684317" cy="750275"/>
          </a:xfrm>
        </p:grpSpPr>
        <p:cxnSp>
          <p:nvCxnSpPr>
            <p:cNvPr id="29" name="Straight Connector 28"/>
            <p:cNvCxnSpPr/>
            <p:nvPr/>
          </p:nvCxnSpPr>
          <p:spPr>
            <a:xfrm flipH="1">
              <a:off x="5355771" y="1187532"/>
              <a:ext cx="558141" cy="546265"/>
            </a:xfrm>
            <a:prstGeom prst="line">
              <a:avLst/>
            </a:prstGeom>
            <a:ln w="57150" cmpd="sng">
              <a:solidFill>
                <a:srgbClr val="E70407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6481947" y="1391542"/>
              <a:ext cx="558141" cy="546265"/>
            </a:xfrm>
            <a:prstGeom prst="line">
              <a:avLst/>
            </a:prstGeom>
            <a:ln w="57150" cmpd="sng">
              <a:solidFill>
                <a:srgbClr val="E70407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5154112" y="4862979"/>
                <a:ext cx="36112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𝑅𝑎𝑡𝑒</m:t>
                      </m:r>
                      <m:r>
                        <a:rPr lang="en-US" sz="2800" i="1">
                          <a:latin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</a:rPr>
                        <m:t>𝑜𝑓</m:t>
                      </m:r>
                      <m:r>
                        <a:rPr lang="en-US" sz="2800" i="1">
                          <a:latin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</a:rPr>
                        <m:t>𝑒𝑣𝑜𝑙𝑢𝑡𝑖𝑜𝑛</m:t>
                      </m:r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112" y="4862979"/>
                <a:ext cx="3611245" cy="430887"/>
              </a:xfrm>
              <a:prstGeom prst="rect">
                <a:avLst/>
              </a:prstGeom>
              <a:blipFill>
                <a:blip r:embed="rId4"/>
                <a:stretch>
                  <a:fillRect l="-1754" t="-8571" r="-140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93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47342" y="1091336"/>
            <a:ext cx="3979708" cy="3058288"/>
            <a:chOff x="4490217" y="750972"/>
            <a:chExt cx="3979708" cy="3058288"/>
          </a:xfrm>
        </p:grpSpPr>
        <p:sp>
          <p:nvSpPr>
            <p:cNvPr id="40" name="TextBox 39"/>
            <p:cNvSpPr txBox="1"/>
            <p:nvPr/>
          </p:nvSpPr>
          <p:spPr>
            <a:xfrm>
              <a:off x="4503050" y="750972"/>
              <a:ext cx="3900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Mutations are deleterious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490217" y="3101374"/>
              <a:ext cx="39797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"/>
                  <a:cs typeface="Helvetica"/>
                </a:rPr>
                <a:t>-1                        0                      1</a:t>
              </a:r>
            </a:p>
            <a:p>
              <a:pPr algn="ctr"/>
              <a:r>
                <a:rPr lang="en-US" sz="2000" dirty="0">
                  <a:latin typeface="Helvetica"/>
                  <a:cs typeface="Helvetica"/>
                </a:rPr>
                <a:t>fitness</a:t>
              </a:r>
              <a:endParaRPr lang="en-US" sz="2400" dirty="0">
                <a:latin typeface="Helvetica"/>
                <a:cs typeface="Helvetica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4933676" y="1600131"/>
              <a:ext cx="1418982" cy="1531723"/>
            </a:xfrm>
            <a:custGeom>
              <a:avLst/>
              <a:gdLst>
                <a:gd name="connsiteX0" fmla="*/ 0 w 1462527"/>
                <a:gd name="connsiteY0" fmla="*/ 1500842 h 1527236"/>
                <a:gd name="connsiteX1" fmla="*/ 243755 w 1462527"/>
                <a:gd name="connsiteY1" fmla="*/ 1488014 h 1527236"/>
                <a:gd name="connsiteX2" fmla="*/ 384876 w 1462527"/>
                <a:gd name="connsiteY2" fmla="*/ 1321255 h 1527236"/>
                <a:gd name="connsiteX3" fmla="*/ 833897 w 1462527"/>
                <a:gd name="connsiteY3" fmla="*/ 3 h 1527236"/>
                <a:gd name="connsiteX4" fmla="*/ 1244431 w 1462527"/>
                <a:gd name="connsiteY4" fmla="*/ 1334082 h 1527236"/>
                <a:gd name="connsiteX5" fmla="*/ 1334235 w 1462527"/>
                <a:gd name="connsiteY5" fmla="*/ 1513670 h 1527236"/>
                <a:gd name="connsiteX6" fmla="*/ 1462527 w 1462527"/>
                <a:gd name="connsiteY6" fmla="*/ 1500842 h 1527236"/>
                <a:gd name="connsiteX0" fmla="*/ 0 w 1489549"/>
                <a:gd name="connsiteY0" fmla="*/ 1500842 h 1538481"/>
                <a:gd name="connsiteX1" fmla="*/ 243755 w 1489549"/>
                <a:gd name="connsiteY1" fmla="*/ 1488014 h 1538481"/>
                <a:gd name="connsiteX2" fmla="*/ 384876 w 1489549"/>
                <a:gd name="connsiteY2" fmla="*/ 1321255 h 1538481"/>
                <a:gd name="connsiteX3" fmla="*/ 833897 w 1489549"/>
                <a:gd name="connsiteY3" fmla="*/ 3 h 1538481"/>
                <a:gd name="connsiteX4" fmla="*/ 1244431 w 1489549"/>
                <a:gd name="connsiteY4" fmla="*/ 1334082 h 1538481"/>
                <a:gd name="connsiteX5" fmla="*/ 1334235 w 1489549"/>
                <a:gd name="connsiteY5" fmla="*/ 1513670 h 1538481"/>
                <a:gd name="connsiteX6" fmla="*/ 1489549 w 1489549"/>
                <a:gd name="connsiteY6" fmla="*/ 1524003 h 1538481"/>
                <a:gd name="connsiteX0" fmla="*/ 0 w 1489549"/>
                <a:gd name="connsiteY0" fmla="*/ 1500842 h 1531345"/>
                <a:gd name="connsiteX1" fmla="*/ 243755 w 1489549"/>
                <a:gd name="connsiteY1" fmla="*/ 1488014 h 1531345"/>
                <a:gd name="connsiteX2" fmla="*/ 384876 w 1489549"/>
                <a:gd name="connsiteY2" fmla="*/ 1321255 h 1531345"/>
                <a:gd name="connsiteX3" fmla="*/ 833897 w 1489549"/>
                <a:gd name="connsiteY3" fmla="*/ 3 h 1531345"/>
                <a:gd name="connsiteX4" fmla="*/ 1244431 w 1489549"/>
                <a:gd name="connsiteY4" fmla="*/ 1334082 h 1531345"/>
                <a:gd name="connsiteX5" fmla="*/ 1334235 w 1489549"/>
                <a:gd name="connsiteY5" fmla="*/ 1513670 h 1531345"/>
                <a:gd name="connsiteX6" fmla="*/ 1489549 w 1489549"/>
                <a:gd name="connsiteY6" fmla="*/ 1524003 h 1531345"/>
                <a:gd name="connsiteX0" fmla="*/ 0 w 1489549"/>
                <a:gd name="connsiteY0" fmla="*/ 1500842 h 1524393"/>
                <a:gd name="connsiteX1" fmla="*/ 243755 w 1489549"/>
                <a:gd name="connsiteY1" fmla="*/ 1488014 h 1524393"/>
                <a:gd name="connsiteX2" fmla="*/ 384876 w 1489549"/>
                <a:gd name="connsiteY2" fmla="*/ 1321255 h 1524393"/>
                <a:gd name="connsiteX3" fmla="*/ 833897 w 1489549"/>
                <a:gd name="connsiteY3" fmla="*/ 3 h 1524393"/>
                <a:gd name="connsiteX4" fmla="*/ 1244431 w 1489549"/>
                <a:gd name="connsiteY4" fmla="*/ 1334082 h 1524393"/>
                <a:gd name="connsiteX5" fmla="*/ 1286690 w 1489549"/>
                <a:gd name="connsiteY5" fmla="*/ 1456933 h 1524393"/>
                <a:gd name="connsiteX6" fmla="*/ 1334235 w 1489549"/>
                <a:gd name="connsiteY6" fmla="*/ 1513670 h 1524393"/>
                <a:gd name="connsiteX7" fmla="*/ 1489549 w 1489549"/>
                <a:gd name="connsiteY7" fmla="*/ 1524003 h 1524393"/>
                <a:gd name="connsiteX0" fmla="*/ 0 w 1489549"/>
                <a:gd name="connsiteY0" fmla="*/ 1500842 h 1524393"/>
                <a:gd name="connsiteX1" fmla="*/ 243755 w 1489549"/>
                <a:gd name="connsiteY1" fmla="*/ 1488014 h 1524393"/>
                <a:gd name="connsiteX2" fmla="*/ 384876 w 1489549"/>
                <a:gd name="connsiteY2" fmla="*/ 1321255 h 1524393"/>
                <a:gd name="connsiteX3" fmla="*/ 833897 w 1489549"/>
                <a:gd name="connsiteY3" fmla="*/ 3 h 1524393"/>
                <a:gd name="connsiteX4" fmla="*/ 1244431 w 1489549"/>
                <a:gd name="connsiteY4" fmla="*/ 1334082 h 1524393"/>
                <a:gd name="connsiteX5" fmla="*/ 1286690 w 1489549"/>
                <a:gd name="connsiteY5" fmla="*/ 1456933 h 1524393"/>
                <a:gd name="connsiteX6" fmla="*/ 1334235 w 1489549"/>
                <a:gd name="connsiteY6" fmla="*/ 1513670 h 1524393"/>
                <a:gd name="connsiteX7" fmla="*/ 1489549 w 1489549"/>
                <a:gd name="connsiteY7" fmla="*/ 1524003 h 1524393"/>
                <a:gd name="connsiteX0" fmla="*/ 0 w 1489549"/>
                <a:gd name="connsiteY0" fmla="*/ 1500842 h 1524393"/>
                <a:gd name="connsiteX1" fmla="*/ 243755 w 1489549"/>
                <a:gd name="connsiteY1" fmla="*/ 1488014 h 1524393"/>
                <a:gd name="connsiteX2" fmla="*/ 384876 w 1489549"/>
                <a:gd name="connsiteY2" fmla="*/ 1321255 h 1524393"/>
                <a:gd name="connsiteX3" fmla="*/ 833897 w 1489549"/>
                <a:gd name="connsiteY3" fmla="*/ 3 h 1524393"/>
                <a:gd name="connsiteX4" fmla="*/ 1244431 w 1489549"/>
                <a:gd name="connsiteY4" fmla="*/ 1334082 h 1524393"/>
                <a:gd name="connsiteX5" fmla="*/ 1286690 w 1489549"/>
                <a:gd name="connsiteY5" fmla="*/ 1456933 h 1524393"/>
                <a:gd name="connsiteX6" fmla="*/ 1334235 w 1489549"/>
                <a:gd name="connsiteY6" fmla="*/ 1513670 h 1524393"/>
                <a:gd name="connsiteX7" fmla="*/ 1489549 w 1489549"/>
                <a:gd name="connsiteY7" fmla="*/ 1524003 h 1524393"/>
                <a:gd name="connsiteX0" fmla="*/ 0 w 1304257"/>
                <a:gd name="connsiteY0" fmla="*/ 1493122 h 1524393"/>
                <a:gd name="connsiteX1" fmla="*/ 58463 w 1304257"/>
                <a:gd name="connsiteY1" fmla="*/ 1488014 h 1524393"/>
                <a:gd name="connsiteX2" fmla="*/ 199584 w 1304257"/>
                <a:gd name="connsiteY2" fmla="*/ 1321255 h 1524393"/>
                <a:gd name="connsiteX3" fmla="*/ 648605 w 1304257"/>
                <a:gd name="connsiteY3" fmla="*/ 3 h 1524393"/>
                <a:gd name="connsiteX4" fmla="*/ 1059139 w 1304257"/>
                <a:gd name="connsiteY4" fmla="*/ 1334082 h 1524393"/>
                <a:gd name="connsiteX5" fmla="*/ 1101398 w 1304257"/>
                <a:gd name="connsiteY5" fmla="*/ 1456933 h 1524393"/>
                <a:gd name="connsiteX6" fmla="*/ 1148943 w 1304257"/>
                <a:gd name="connsiteY6" fmla="*/ 1513670 h 1524393"/>
                <a:gd name="connsiteX7" fmla="*/ 1304257 w 1304257"/>
                <a:gd name="connsiteY7" fmla="*/ 1524003 h 1524393"/>
                <a:gd name="connsiteX0" fmla="*/ 5691 w 1309948"/>
                <a:gd name="connsiteY0" fmla="*/ 1493122 h 1524393"/>
                <a:gd name="connsiteX1" fmla="*/ 64154 w 1309948"/>
                <a:gd name="connsiteY1" fmla="*/ 1488014 h 1524393"/>
                <a:gd name="connsiteX2" fmla="*/ 205275 w 1309948"/>
                <a:gd name="connsiteY2" fmla="*/ 1321255 h 1524393"/>
                <a:gd name="connsiteX3" fmla="*/ 654296 w 1309948"/>
                <a:gd name="connsiteY3" fmla="*/ 3 h 1524393"/>
                <a:gd name="connsiteX4" fmla="*/ 1064830 w 1309948"/>
                <a:gd name="connsiteY4" fmla="*/ 1334082 h 1524393"/>
                <a:gd name="connsiteX5" fmla="*/ 1107089 w 1309948"/>
                <a:gd name="connsiteY5" fmla="*/ 1456933 h 1524393"/>
                <a:gd name="connsiteX6" fmla="*/ 1154634 w 1309948"/>
                <a:gd name="connsiteY6" fmla="*/ 1513670 h 1524393"/>
                <a:gd name="connsiteX7" fmla="*/ 1309948 w 1309948"/>
                <a:gd name="connsiteY7" fmla="*/ 1524003 h 1524393"/>
                <a:gd name="connsiteX0" fmla="*/ 2253 w 1426178"/>
                <a:gd name="connsiteY0" fmla="*/ 1508563 h 1524393"/>
                <a:gd name="connsiteX1" fmla="*/ 180384 w 1426178"/>
                <a:gd name="connsiteY1" fmla="*/ 1488014 h 1524393"/>
                <a:gd name="connsiteX2" fmla="*/ 321505 w 1426178"/>
                <a:gd name="connsiteY2" fmla="*/ 1321255 h 1524393"/>
                <a:gd name="connsiteX3" fmla="*/ 770526 w 1426178"/>
                <a:gd name="connsiteY3" fmla="*/ 3 h 1524393"/>
                <a:gd name="connsiteX4" fmla="*/ 1181060 w 1426178"/>
                <a:gd name="connsiteY4" fmla="*/ 1334082 h 1524393"/>
                <a:gd name="connsiteX5" fmla="*/ 1223319 w 1426178"/>
                <a:gd name="connsiteY5" fmla="*/ 1456933 h 1524393"/>
                <a:gd name="connsiteX6" fmla="*/ 1270864 w 1426178"/>
                <a:gd name="connsiteY6" fmla="*/ 1513670 h 1524393"/>
                <a:gd name="connsiteX7" fmla="*/ 1426178 w 1426178"/>
                <a:gd name="connsiteY7" fmla="*/ 1524003 h 1524393"/>
                <a:gd name="connsiteX0" fmla="*/ 3032 w 1426957"/>
                <a:gd name="connsiteY0" fmla="*/ 1508563 h 1524393"/>
                <a:gd name="connsiteX1" fmla="*/ 138700 w 1426957"/>
                <a:gd name="connsiteY1" fmla="*/ 1499594 h 1524393"/>
                <a:gd name="connsiteX2" fmla="*/ 322284 w 1426957"/>
                <a:gd name="connsiteY2" fmla="*/ 1321255 h 1524393"/>
                <a:gd name="connsiteX3" fmla="*/ 771305 w 1426957"/>
                <a:gd name="connsiteY3" fmla="*/ 3 h 1524393"/>
                <a:gd name="connsiteX4" fmla="*/ 1181839 w 1426957"/>
                <a:gd name="connsiteY4" fmla="*/ 1334082 h 1524393"/>
                <a:gd name="connsiteX5" fmla="*/ 1224098 w 1426957"/>
                <a:gd name="connsiteY5" fmla="*/ 1456933 h 1524393"/>
                <a:gd name="connsiteX6" fmla="*/ 1271643 w 1426957"/>
                <a:gd name="connsiteY6" fmla="*/ 1513670 h 1524393"/>
                <a:gd name="connsiteX7" fmla="*/ 1426957 w 1426957"/>
                <a:gd name="connsiteY7" fmla="*/ 1524003 h 1524393"/>
                <a:gd name="connsiteX0" fmla="*/ 3979 w 1427904"/>
                <a:gd name="connsiteY0" fmla="*/ 1508563 h 1524393"/>
                <a:gd name="connsiteX1" fmla="*/ 139647 w 1427904"/>
                <a:gd name="connsiteY1" fmla="*/ 1499594 h 1524393"/>
                <a:gd name="connsiteX2" fmla="*/ 323231 w 1427904"/>
                <a:gd name="connsiteY2" fmla="*/ 1321255 h 1524393"/>
                <a:gd name="connsiteX3" fmla="*/ 772252 w 1427904"/>
                <a:gd name="connsiteY3" fmla="*/ 3 h 1524393"/>
                <a:gd name="connsiteX4" fmla="*/ 1182786 w 1427904"/>
                <a:gd name="connsiteY4" fmla="*/ 1334082 h 1524393"/>
                <a:gd name="connsiteX5" fmla="*/ 1225045 w 1427904"/>
                <a:gd name="connsiteY5" fmla="*/ 1456933 h 1524393"/>
                <a:gd name="connsiteX6" fmla="*/ 1272590 w 1427904"/>
                <a:gd name="connsiteY6" fmla="*/ 1513670 h 1524393"/>
                <a:gd name="connsiteX7" fmla="*/ 1427904 w 1427904"/>
                <a:gd name="connsiteY7" fmla="*/ 1524003 h 1524393"/>
                <a:gd name="connsiteX0" fmla="*/ 3979 w 1427904"/>
                <a:gd name="connsiteY0" fmla="*/ 1508563 h 1524393"/>
                <a:gd name="connsiteX1" fmla="*/ 139647 w 1427904"/>
                <a:gd name="connsiteY1" fmla="*/ 1499594 h 1524393"/>
                <a:gd name="connsiteX2" fmla="*/ 323231 w 1427904"/>
                <a:gd name="connsiteY2" fmla="*/ 1321255 h 1524393"/>
                <a:gd name="connsiteX3" fmla="*/ 772252 w 1427904"/>
                <a:gd name="connsiteY3" fmla="*/ 3 h 1524393"/>
                <a:gd name="connsiteX4" fmla="*/ 1182786 w 1427904"/>
                <a:gd name="connsiteY4" fmla="*/ 1334082 h 1524393"/>
                <a:gd name="connsiteX5" fmla="*/ 1225045 w 1427904"/>
                <a:gd name="connsiteY5" fmla="*/ 1456933 h 1524393"/>
                <a:gd name="connsiteX6" fmla="*/ 1272590 w 1427904"/>
                <a:gd name="connsiteY6" fmla="*/ 1513670 h 1524393"/>
                <a:gd name="connsiteX7" fmla="*/ 1427904 w 1427904"/>
                <a:gd name="connsiteY7" fmla="*/ 1524003 h 1524393"/>
                <a:gd name="connsiteX0" fmla="*/ 3979 w 1427904"/>
                <a:gd name="connsiteY0" fmla="*/ 1508563 h 1524393"/>
                <a:gd name="connsiteX1" fmla="*/ 139647 w 1427904"/>
                <a:gd name="connsiteY1" fmla="*/ 1499594 h 1524393"/>
                <a:gd name="connsiteX2" fmla="*/ 323231 w 1427904"/>
                <a:gd name="connsiteY2" fmla="*/ 1321255 h 1524393"/>
                <a:gd name="connsiteX3" fmla="*/ 772252 w 1427904"/>
                <a:gd name="connsiteY3" fmla="*/ 3 h 1524393"/>
                <a:gd name="connsiteX4" fmla="*/ 1182786 w 1427904"/>
                <a:gd name="connsiteY4" fmla="*/ 1334082 h 1524393"/>
                <a:gd name="connsiteX5" fmla="*/ 1225045 w 1427904"/>
                <a:gd name="connsiteY5" fmla="*/ 1456933 h 1524393"/>
                <a:gd name="connsiteX6" fmla="*/ 1272590 w 1427904"/>
                <a:gd name="connsiteY6" fmla="*/ 1513670 h 1524393"/>
                <a:gd name="connsiteX7" fmla="*/ 1427904 w 1427904"/>
                <a:gd name="connsiteY7" fmla="*/ 1524003 h 1524393"/>
                <a:gd name="connsiteX0" fmla="*/ 3979 w 1427904"/>
                <a:gd name="connsiteY0" fmla="*/ 1508563 h 1524393"/>
                <a:gd name="connsiteX1" fmla="*/ 139647 w 1427904"/>
                <a:gd name="connsiteY1" fmla="*/ 1518894 h 1524393"/>
                <a:gd name="connsiteX2" fmla="*/ 323231 w 1427904"/>
                <a:gd name="connsiteY2" fmla="*/ 1321255 h 1524393"/>
                <a:gd name="connsiteX3" fmla="*/ 772252 w 1427904"/>
                <a:gd name="connsiteY3" fmla="*/ 3 h 1524393"/>
                <a:gd name="connsiteX4" fmla="*/ 1182786 w 1427904"/>
                <a:gd name="connsiteY4" fmla="*/ 1334082 h 1524393"/>
                <a:gd name="connsiteX5" fmla="*/ 1225045 w 1427904"/>
                <a:gd name="connsiteY5" fmla="*/ 1456933 h 1524393"/>
                <a:gd name="connsiteX6" fmla="*/ 1272590 w 1427904"/>
                <a:gd name="connsiteY6" fmla="*/ 1513670 h 1524393"/>
                <a:gd name="connsiteX7" fmla="*/ 1427904 w 1427904"/>
                <a:gd name="connsiteY7" fmla="*/ 1524003 h 1524393"/>
                <a:gd name="connsiteX0" fmla="*/ 2499 w 1426424"/>
                <a:gd name="connsiteY0" fmla="*/ 1508563 h 1524393"/>
                <a:gd name="connsiteX1" fmla="*/ 138167 w 1426424"/>
                <a:gd name="connsiteY1" fmla="*/ 1518894 h 1524393"/>
                <a:gd name="connsiteX2" fmla="*/ 321751 w 1426424"/>
                <a:gd name="connsiteY2" fmla="*/ 1321255 h 1524393"/>
                <a:gd name="connsiteX3" fmla="*/ 770772 w 1426424"/>
                <a:gd name="connsiteY3" fmla="*/ 3 h 1524393"/>
                <a:gd name="connsiteX4" fmla="*/ 1181306 w 1426424"/>
                <a:gd name="connsiteY4" fmla="*/ 1334082 h 1524393"/>
                <a:gd name="connsiteX5" fmla="*/ 1223565 w 1426424"/>
                <a:gd name="connsiteY5" fmla="*/ 1456933 h 1524393"/>
                <a:gd name="connsiteX6" fmla="*/ 1271110 w 1426424"/>
                <a:gd name="connsiteY6" fmla="*/ 1513670 h 1524393"/>
                <a:gd name="connsiteX7" fmla="*/ 1426424 w 1426424"/>
                <a:gd name="connsiteY7" fmla="*/ 1524003 h 1524393"/>
                <a:gd name="connsiteX0" fmla="*/ 2955 w 1430740"/>
                <a:gd name="connsiteY0" fmla="*/ 1531723 h 1534580"/>
                <a:gd name="connsiteX1" fmla="*/ 142483 w 1430740"/>
                <a:gd name="connsiteY1" fmla="*/ 1518894 h 1534580"/>
                <a:gd name="connsiteX2" fmla="*/ 326067 w 1430740"/>
                <a:gd name="connsiteY2" fmla="*/ 1321255 h 1534580"/>
                <a:gd name="connsiteX3" fmla="*/ 775088 w 1430740"/>
                <a:gd name="connsiteY3" fmla="*/ 3 h 1534580"/>
                <a:gd name="connsiteX4" fmla="*/ 1185622 w 1430740"/>
                <a:gd name="connsiteY4" fmla="*/ 1334082 h 1534580"/>
                <a:gd name="connsiteX5" fmla="*/ 1227881 w 1430740"/>
                <a:gd name="connsiteY5" fmla="*/ 1456933 h 1534580"/>
                <a:gd name="connsiteX6" fmla="*/ 1275426 w 1430740"/>
                <a:gd name="connsiteY6" fmla="*/ 1513670 h 1534580"/>
                <a:gd name="connsiteX7" fmla="*/ 1430740 w 1430740"/>
                <a:gd name="connsiteY7" fmla="*/ 1524003 h 1534580"/>
                <a:gd name="connsiteX0" fmla="*/ 0 w 1427785"/>
                <a:gd name="connsiteY0" fmla="*/ 1531723 h 1537720"/>
                <a:gd name="connsiteX1" fmla="*/ 139528 w 1427785"/>
                <a:gd name="connsiteY1" fmla="*/ 1518894 h 1537720"/>
                <a:gd name="connsiteX2" fmla="*/ 323112 w 1427785"/>
                <a:gd name="connsiteY2" fmla="*/ 1321255 h 1537720"/>
                <a:gd name="connsiteX3" fmla="*/ 772133 w 1427785"/>
                <a:gd name="connsiteY3" fmla="*/ 3 h 1537720"/>
                <a:gd name="connsiteX4" fmla="*/ 1182667 w 1427785"/>
                <a:gd name="connsiteY4" fmla="*/ 1334082 h 1537720"/>
                <a:gd name="connsiteX5" fmla="*/ 1224926 w 1427785"/>
                <a:gd name="connsiteY5" fmla="*/ 1456933 h 1537720"/>
                <a:gd name="connsiteX6" fmla="*/ 1272471 w 1427785"/>
                <a:gd name="connsiteY6" fmla="*/ 1513670 h 1537720"/>
                <a:gd name="connsiteX7" fmla="*/ 1427785 w 1427785"/>
                <a:gd name="connsiteY7" fmla="*/ 1524003 h 1537720"/>
                <a:gd name="connsiteX0" fmla="*/ 0 w 1427785"/>
                <a:gd name="connsiteY0" fmla="*/ 1531723 h 1531723"/>
                <a:gd name="connsiteX1" fmla="*/ 139528 w 1427785"/>
                <a:gd name="connsiteY1" fmla="*/ 1518894 h 1531723"/>
                <a:gd name="connsiteX2" fmla="*/ 323112 w 1427785"/>
                <a:gd name="connsiteY2" fmla="*/ 1321255 h 1531723"/>
                <a:gd name="connsiteX3" fmla="*/ 772133 w 1427785"/>
                <a:gd name="connsiteY3" fmla="*/ 3 h 1531723"/>
                <a:gd name="connsiteX4" fmla="*/ 1182667 w 1427785"/>
                <a:gd name="connsiteY4" fmla="*/ 1334082 h 1531723"/>
                <a:gd name="connsiteX5" fmla="*/ 1224926 w 1427785"/>
                <a:gd name="connsiteY5" fmla="*/ 1456933 h 1531723"/>
                <a:gd name="connsiteX6" fmla="*/ 1272471 w 1427785"/>
                <a:gd name="connsiteY6" fmla="*/ 1513670 h 1531723"/>
                <a:gd name="connsiteX7" fmla="*/ 1427785 w 1427785"/>
                <a:gd name="connsiteY7" fmla="*/ 1524003 h 1531723"/>
                <a:gd name="connsiteX0" fmla="*/ 0 w 1427785"/>
                <a:gd name="connsiteY0" fmla="*/ 1531723 h 1531723"/>
                <a:gd name="connsiteX1" fmla="*/ 139528 w 1427785"/>
                <a:gd name="connsiteY1" fmla="*/ 1518894 h 1531723"/>
                <a:gd name="connsiteX2" fmla="*/ 323112 w 1427785"/>
                <a:gd name="connsiteY2" fmla="*/ 1321255 h 1531723"/>
                <a:gd name="connsiteX3" fmla="*/ 772133 w 1427785"/>
                <a:gd name="connsiteY3" fmla="*/ 3 h 1531723"/>
                <a:gd name="connsiteX4" fmla="*/ 1182667 w 1427785"/>
                <a:gd name="connsiteY4" fmla="*/ 1334082 h 1531723"/>
                <a:gd name="connsiteX5" fmla="*/ 1224926 w 1427785"/>
                <a:gd name="connsiteY5" fmla="*/ 1456933 h 1531723"/>
                <a:gd name="connsiteX6" fmla="*/ 1272471 w 1427785"/>
                <a:gd name="connsiteY6" fmla="*/ 1513670 h 1531723"/>
                <a:gd name="connsiteX7" fmla="*/ 1427785 w 1427785"/>
                <a:gd name="connsiteY7" fmla="*/ 1524003 h 153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7785" h="1531723">
                  <a:moveTo>
                    <a:pt x="0" y="1531723"/>
                  </a:moveTo>
                  <a:cubicBezTo>
                    <a:pt x="43480" y="1528693"/>
                    <a:pt x="101117" y="1534671"/>
                    <a:pt x="139528" y="1518894"/>
                  </a:cubicBezTo>
                  <a:cubicBezTo>
                    <a:pt x="177939" y="1503117"/>
                    <a:pt x="267861" y="1431579"/>
                    <a:pt x="323112" y="1321255"/>
                  </a:cubicBezTo>
                  <a:cubicBezTo>
                    <a:pt x="378363" y="1210931"/>
                    <a:pt x="628874" y="-2135"/>
                    <a:pt x="772133" y="3"/>
                  </a:cubicBezTo>
                  <a:cubicBezTo>
                    <a:pt x="915392" y="2141"/>
                    <a:pt x="1165106" y="1276546"/>
                    <a:pt x="1182667" y="1334082"/>
                  </a:cubicBezTo>
                  <a:cubicBezTo>
                    <a:pt x="1200228" y="1391618"/>
                    <a:pt x="1209959" y="1427002"/>
                    <a:pt x="1224926" y="1456933"/>
                  </a:cubicBezTo>
                  <a:cubicBezTo>
                    <a:pt x="1239893" y="1486864"/>
                    <a:pt x="1238661" y="1502492"/>
                    <a:pt x="1272471" y="1513670"/>
                  </a:cubicBezTo>
                  <a:cubicBezTo>
                    <a:pt x="1306281" y="1524848"/>
                    <a:pt x="1350931" y="1525012"/>
                    <a:pt x="1427785" y="1524003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490217" y="1169153"/>
              <a:ext cx="3900509" cy="1962127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302505" y="1096545"/>
            <a:ext cx="3980177" cy="3035852"/>
            <a:chOff x="4778504" y="886728"/>
            <a:chExt cx="3980177" cy="3035852"/>
          </a:xfrm>
        </p:grpSpPr>
        <p:grpSp>
          <p:nvGrpSpPr>
            <p:cNvPr id="54" name="Group 53"/>
            <p:cNvGrpSpPr/>
            <p:nvPr/>
          </p:nvGrpSpPr>
          <p:grpSpPr>
            <a:xfrm>
              <a:off x="4845340" y="886728"/>
              <a:ext cx="3913341" cy="2380308"/>
              <a:chOff x="4490217" y="750972"/>
              <a:chExt cx="3913341" cy="2380308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4503050" y="750972"/>
                <a:ext cx="3900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Mutations are beneficial</a:t>
                </a:r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6593490" y="1599557"/>
                <a:ext cx="1418982" cy="1531723"/>
              </a:xfrm>
              <a:custGeom>
                <a:avLst/>
                <a:gdLst>
                  <a:gd name="connsiteX0" fmla="*/ 0 w 1462527"/>
                  <a:gd name="connsiteY0" fmla="*/ 1500842 h 1527236"/>
                  <a:gd name="connsiteX1" fmla="*/ 243755 w 1462527"/>
                  <a:gd name="connsiteY1" fmla="*/ 1488014 h 1527236"/>
                  <a:gd name="connsiteX2" fmla="*/ 384876 w 1462527"/>
                  <a:gd name="connsiteY2" fmla="*/ 1321255 h 1527236"/>
                  <a:gd name="connsiteX3" fmla="*/ 833897 w 1462527"/>
                  <a:gd name="connsiteY3" fmla="*/ 3 h 1527236"/>
                  <a:gd name="connsiteX4" fmla="*/ 1244431 w 1462527"/>
                  <a:gd name="connsiteY4" fmla="*/ 1334082 h 1527236"/>
                  <a:gd name="connsiteX5" fmla="*/ 1334235 w 1462527"/>
                  <a:gd name="connsiteY5" fmla="*/ 1513670 h 1527236"/>
                  <a:gd name="connsiteX6" fmla="*/ 1462527 w 1462527"/>
                  <a:gd name="connsiteY6" fmla="*/ 1500842 h 1527236"/>
                  <a:gd name="connsiteX0" fmla="*/ 0 w 1489549"/>
                  <a:gd name="connsiteY0" fmla="*/ 1500842 h 1538481"/>
                  <a:gd name="connsiteX1" fmla="*/ 243755 w 1489549"/>
                  <a:gd name="connsiteY1" fmla="*/ 1488014 h 1538481"/>
                  <a:gd name="connsiteX2" fmla="*/ 384876 w 1489549"/>
                  <a:gd name="connsiteY2" fmla="*/ 1321255 h 1538481"/>
                  <a:gd name="connsiteX3" fmla="*/ 833897 w 1489549"/>
                  <a:gd name="connsiteY3" fmla="*/ 3 h 1538481"/>
                  <a:gd name="connsiteX4" fmla="*/ 1244431 w 1489549"/>
                  <a:gd name="connsiteY4" fmla="*/ 1334082 h 1538481"/>
                  <a:gd name="connsiteX5" fmla="*/ 1334235 w 1489549"/>
                  <a:gd name="connsiteY5" fmla="*/ 1513670 h 1538481"/>
                  <a:gd name="connsiteX6" fmla="*/ 1489549 w 1489549"/>
                  <a:gd name="connsiteY6" fmla="*/ 1524003 h 1538481"/>
                  <a:gd name="connsiteX0" fmla="*/ 0 w 1489549"/>
                  <a:gd name="connsiteY0" fmla="*/ 1500842 h 1531345"/>
                  <a:gd name="connsiteX1" fmla="*/ 243755 w 1489549"/>
                  <a:gd name="connsiteY1" fmla="*/ 1488014 h 1531345"/>
                  <a:gd name="connsiteX2" fmla="*/ 384876 w 1489549"/>
                  <a:gd name="connsiteY2" fmla="*/ 1321255 h 1531345"/>
                  <a:gd name="connsiteX3" fmla="*/ 833897 w 1489549"/>
                  <a:gd name="connsiteY3" fmla="*/ 3 h 1531345"/>
                  <a:gd name="connsiteX4" fmla="*/ 1244431 w 1489549"/>
                  <a:gd name="connsiteY4" fmla="*/ 1334082 h 1531345"/>
                  <a:gd name="connsiteX5" fmla="*/ 1334235 w 1489549"/>
                  <a:gd name="connsiteY5" fmla="*/ 1513670 h 1531345"/>
                  <a:gd name="connsiteX6" fmla="*/ 1489549 w 1489549"/>
                  <a:gd name="connsiteY6" fmla="*/ 1524003 h 1531345"/>
                  <a:gd name="connsiteX0" fmla="*/ 0 w 1489549"/>
                  <a:gd name="connsiteY0" fmla="*/ 1500842 h 1524393"/>
                  <a:gd name="connsiteX1" fmla="*/ 243755 w 1489549"/>
                  <a:gd name="connsiteY1" fmla="*/ 1488014 h 1524393"/>
                  <a:gd name="connsiteX2" fmla="*/ 384876 w 1489549"/>
                  <a:gd name="connsiteY2" fmla="*/ 1321255 h 1524393"/>
                  <a:gd name="connsiteX3" fmla="*/ 833897 w 1489549"/>
                  <a:gd name="connsiteY3" fmla="*/ 3 h 1524393"/>
                  <a:gd name="connsiteX4" fmla="*/ 1244431 w 1489549"/>
                  <a:gd name="connsiteY4" fmla="*/ 1334082 h 1524393"/>
                  <a:gd name="connsiteX5" fmla="*/ 1286690 w 1489549"/>
                  <a:gd name="connsiteY5" fmla="*/ 1456933 h 1524393"/>
                  <a:gd name="connsiteX6" fmla="*/ 1334235 w 1489549"/>
                  <a:gd name="connsiteY6" fmla="*/ 1513670 h 1524393"/>
                  <a:gd name="connsiteX7" fmla="*/ 1489549 w 1489549"/>
                  <a:gd name="connsiteY7" fmla="*/ 1524003 h 1524393"/>
                  <a:gd name="connsiteX0" fmla="*/ 0 w 1489549"/>
                  <a:gd name="connsiteY0" fmla="*/ 1500842 h 1524393"/>
                  <a:gd name="connsiteX1" fmla="*/ 243755 w 1489549"/>
                  <a:gd name="connsiteY1" fmla="*/ 1488014 h 1524393"/>
                  <a:gd name="connsiteX2" fmla="*/ 384876 w 1489549"/>
                  <a:gd name="connsiteY2" fmla="*/ 1321255 h 1524393"/>
                  <a:gd name="connsiteX3" fmla="*/ 833897 w 1489549"/>
                  <a:gd name="connsiteY3" fmla="*/ 3 h 1524393"/>
                  <a:gd name="connsiteX4" fmla="*/ 1244431 w 1489549"/>
                  <a:gd name="connsiteY4" fmla="*/ 1334082 h 1524393"/>
                  <a:gd name="connsiteX5" fmla="*/ 1286690 w 1489549"/>
                  <a:gd name="connsiteY5" fmla="*/ 1456933 h 1524393"/>
                  <a:gd name="connsiteX6" fmla="*/ 1334235 w 1489549"/>
                  <a:gd name="connsiteY6" fmla="*/ 1513670 h 1524393"/>
                  <a:gd name="connsiteX7" fmla="*/ 1489549 w 1489549"/>
                  <a:gd name="connsiteY7" fmla="*/ 1524003 h 1524393"/>
                  <a:gd name="connsiteX0" fmla="*/ 0 w 1489549"/>
                  <a:gd name="connsiteY0" fmla="*/ 1500842 h 1524393"/>
                  <a:gd name="connsiteX1" fmla="*/ 243755 w 1489549"/>
                  <a:gd name="connsiteY1" fmla="*/ 1488014 h 1524393"/>
                  <a:gd name="connsiteX2" fmla="*/ 384876 w 1489549"/>
                  <a:gd name="connsiteY2" fmla="*/ 1321255 h 1524393"/>
                  <a:gd name="connsiteX3" fmla="*/ 833897 w 1489549"/>
                  <a:gd name="connsiteY3" fmla="*/ 3 h 1524393"/>
                  <a:gd name="connsiteX4" fmla="*/ 1244431 w 1489549"/>
                  <a:gd name="connsiteY4" fmla="*/ 1334082 h 1524393"/>
                  <a:gd name="connsiteX5" fmla="*/ 1286690 w 1489549"/>
                  <a:gd name="connsiteY5" fmla="*/ 1456933 h 1524393"/>
                  <a:gd name="connsiteX6" fmla="*/ 1334235 w 1489549"/>
                  <a:gd name="connsiteY6" fmla="*/ 1513670 h 1524393"/>
                  <a:gd name="connsiteX7" fmla="*/ 1489549 w 1489549"/>
                  <a:gd name="connsiteY7" fmla="*/ 1524003 h 1524393"/>
                  <a:gd name="connsiteX0" fmla="*/ 0 w 1304257"/>
                  <a:gd name="connsiteY0" fmla="*/ 1493122 h 1524393"/>
                  <a:gd name="connsiteX1" fmla="*/ 58463 w 1304257"/>
                  <a:gd name="connsiteY1" fmla="*/ 1488014 h 1524393"/>
                  <a:gd name="connsiteX2" fmla="*/ 199584 w 1304257"/>
                  <a:gd name="connsiteY2" fmla="*/ 1321255 h 1524393"/>
                  <a:gd name="connsiteX3" fmla="*/ 648605 w 1304257"/>
                  <a:gd name="connsiteY3" fmla="*/ 3 h 1524393"/>
                  <a:gd name="connsiteX4" fmla="*/ 1059139 w 1304257"/>
                  <a:gd name="connsiteY4" fmla="*/ 1334082 h 1524393"/>
                  <a:gd name="connsiteX5" fmla="*/ 1101398 w 1304257"/>
                  <a:gd name="connsiteY5" fmla="*/ 1456933 h 1524393"/>
                  <a:gd name="connsiteX6" fmla="*/ 1148943 w 1304257"/>
                  <a:gd name="connsiteY6" fmla="*/ 1513670 h 1524393"/>
                  <a:gd name="connsiteX7" fmla="*/ 1304257 w 1304257"/>
                  <a:gd name="connsiteY7" fmla="*/ 1524003 h 1524393"/>
                  <a:gd name="connsiteX0" fmla="*/ 5691 w 1309948"/>
                  <a:gd name="connsiteY0" fmla="*/ 1493122 h 1524393"/>
                  <a:gd name="connsiteX1" fmla="*/ 64154 w 1309948"/>
                  <a:gd name="connsiteY1" fmla="*/ 1488014 h 1524393"/>
                  <a:gd name="connsiteX2" fmla="*/ 205275 w 1309948"/>
                  <a:gd name="connsiteY2" fmla="*/ 1321255 h 1524393"/>
                  <a:gd name="connsiteX3" fmla="*/ 654296 w 1309948"/>
                  <a:gd name="connsiteY3" fmla="*/ 3 h 1524393"/>
                  <a:gd name="connsiteX4" fmla="*/ 1064830 w 1309948"/>
                  <a:gd name="connsiteY4" fmla="*/ 1334082 h 1524393"/>
                  <a:gd name="connsiteX5" fmla="*/ 1107089 w 1309948"/>
                  <a:gd name="connsiteY5" fmla="*/ 1456933 h 1524393"/>
                  <a:gd name="connsiteX6" fmla="*/ 1154634 w 1309948"/>
                  <a:gd name="connsiteY6" fmla="*/ 1513670 h 1524393"/>
                  <a:gd name="connsiteX7" fmla="*/ 1309948 w 1309948"/>
                  <a:gd name="connsiteY7" fmla="*/ 1524003 h 1524393"/>
                  <a:gd name="connsiteX0" fmla="*/ 2253 w 1426178"/>
                  <a:gd name="connsiteY0" fmla="*/ 1508563 h 1524393"/>
                  <a:gd name="connsiteX1" fmla="*/ 180384 w 1426178"/>
                  <a:gd name="connsiteY1" fmla="*/ 1488014 h 1524393"/>
                  <a:gd name="connsiteX2" fmla="*/ 321505 w 1426178"/>
                  <a:gd name="connsiteY2" fmla="*/ 1321255 h 1524393"/>
                  <a:gd name="connsiteX3" fmla="*/ 770526 w 1426178"/>
                  <a:gd name="connsiteY3" fmla="*/ 3 h 1524393"/>
                  <a:gd name="connsiteX4" fmla="*/ 1181060 w 1426178"/>
                  <a:gd name="connsiteY4" fmla="*/ 1334082 h 1524393"/>
                  <a:gd name="connsiteX5" fmla="*/ 1223319 w 1426178"/>
                  <a:gd name="connsiteY5" fmla="*/ 1456933 h 1524393"/>
                  <a:gd name="connsiteX6" fmla="*/ 1270864 w 1426178"/>
                  <a:gd name="connsiteY6" fmla="*/ 1513670 h 1524393"/>
                  <a:gd name="connsiteX7" fmla="*/ 1426178 w 1426178"/>
                  <a:gd name="connsiteY7" fmla="*/ 1524003 h 1524393"/>
                  <a:gd name="connsiteX0" fmla="*/ 3032 w 1426957"/>
                  <a:gd name="connsiteY0" fmla="*/ 1508563 h 1524393"/>
                  <a:gd name="connsiteX1" fmla="*/ 138700 w 1426957"/>
                  <a:gd name="connsiteY1" fmla="*/ 1499594 h 1524393"/>
                  <a:gd name="connsiteX2" fmla="*/ 322284 w 1426957"/>
                  <a:gd name="connsiteY2" fmla="*/ 1321255 h 1524393"/>
                  <a:gd name="connsiteX3" fmla="*/ 771305 w 1426957"/>
                  <a:gd name="connsiteY3" fmla="*/ 3 h 1524393"/>
                  <a:gd name="connsiteX4" fmla="*/ 1181839 w 1426957"/>
                  <a:gd name="connsiteY4" fmla="*/ 1334082 h 1524393"/>
                  <a:gd name="connsiteX5" fmla="*/ 1224098 w 1426957"/>
                  <a:gd name="connsiteY5" fmla="*/ 1456933 h 1524393"/>
                  <a:gd name="connsiteX6" fmla="*/ 1271643 w 1426957"/>
                  <a:gd name="connsiteY6" fmla="*/ 1513670 h 1524393"/>
                  <a:gd name="connsiteX7" fmla="*/ 1426957 w 1426957"/>
                  <a:gd name="connsiteY7" fmla="*/ 1524003 h 1524393"/>
                  <a:gd name="connsiteX0" fmla="*/ 3979 w 1427904"/>
                  <a:gd name="connsiteY0" fmla="*/ 1508563 h 1524393"/>
                  <a:gd name="connsiteX1" fmla="*/ 139647 w 1427904"/>
                  <a:gd name="connsiteY1" fmla="*/ 1499594 h 1524393"/>
                  <a:gd name="connsiteX2" fmla="*/ 323231 w 1427904"/>
                  <a:gd name="connsiteY2" fmla="*/ 1321255 h 1524393"/>
                  <a:gd name="connsiteX3" fmla="*/ 772252 w 1427904"/>
                  <a:gd name="connsiteY3" fmla="*/ 3 h 1524393"/>
                  <a:gd name="connsiteX4" fmla="*/ 1182786 w 1427904"/>
                  <a:gd name="connsiteY4" fmla="*/ 1334082 h 1524393"/>
                  <a:gd name="connsiteX5" fmla="*/ 1225045 w 1427904"/>
                  <a:gd name="connsiteY5" fmla="*/ 1456933 h 1524393"/>
                  <a:gd name="connsiteX6" fmla="*/ 1272590 w 1427904"/>
                  <a:gd name="connsiteY6" fmla="*/ 1513670 h 1524393"/>
                  <a:gd name="connsiteX7" fmla="*/ 1427904 w 1427904"/>
                  <a:gd name="connsiteY7" fmla="*/ 1524003 h 1524393"/>
                  <a:gd name="connsiteX0" fmla="*/ 3979 w 1427904"/>
                  <a:gd name="connsiteY0" fmla="*/ 1508563 h 1524393"/>
                  <a:gd name="connsiteX1" fmla="*/ 139647 w 1427904"/>
                  <a:gd name="connsiteY1" fmla="*/ 1499594 h 1524393"/>
                  <a:gd name="connsiteX2" fmla="*/ 323231 w 1427904"/>
                  <a:gd name="connsiteY2" fmla="*/ 1321255 h 1524393"/>
                  <a:gd name="connsiteX3" fmla="*/ 772252 w 1427904"/>
                  <a:gd name="connsiteY3" fmla="*/ 3 h 1524393"/>
                  <a:gd name="connsiteX4" fmla="*/ 1182786 w 1427904"/>
                  <a:gd name="connsiteY4" fmla="*/ 1334082 h 1524393"/>
                  <a:gd name="connsiteX5" fmla="*/ 1225045 w 1427904"/>
                  <a:gd name="connsiteY5" fmla="*/ 1456933 h 1524393"/>
                  <a:gd name="connsiteX6" fmla="*/ 1272590 w 1427904"/>
                  <a:gd name="connsiteY6" fmla="*/ 1513670 h 1524393"/>
                  <a:gd name="connsiteX7" fmla="*/ 1427904 w 1427904"/>
                  <a:gd name="connsiteY7" fmla="*/ 1524003 h 1524393"/>
                  <a:gd name="connsiteX0" fmla="*/ 3979 w 1427904"/>
                  <a:gd name="connsiteY0" fmla="*/ 1508563 h 1524393"/>
                  <a:gd name="connsiteX1" fmla="*/ 139647 w 1427904"/>
                  <a:gd name="connsiteY1" fmla="*/ 1499594 h 1524393"/>
                  <a:gd name="connsiteX2" fmla="*/ 323231 w 1427904"/>
                  <a:gd name="connsiteY2" fmla="*/ 1321255 h 1524393"/>
                  <a:gd name="connsiteX3" fmla="*/ 772252 w 1427904"/>
                  <a:gd name="connsiteY3" fmla="*/ 3 h 1524393"/>
                  <a:gd name="connsiteX4" fmla="*/ 1182786 w 1427904"/>
                  <a:gd name="connsiteY4" fmla="*/ 1334082 h 1524393"/>
                  <a:gd name="connsiteX5" fmla="*/ 1225045 w 1427904"/>
                  <a:gd name="connsiteY5" fmla="*/ 1456933 h 1524393"/>
                  <a:gd name="connsiteX6" fmla="*/ 1272590 w 1427904"/>
                  <a:gd name="connsiteY6" fmla="*/ 1513670 h 1524393"/>
                  <a:gd name="connsiteX7" fmla="*/ 1427904 w 1427904"/>
                  <a:gd name="connsiteY7" fmla="*/ 1524003 h 1524393"/>
                  <a:gd name="connsiteX0" fmla="*/ 3979 w 1427904"/>
                  <a:gd name="connsiteY0" fmla="*/ 1508563 h 1524393"/>
                  <a:gd name="connsiteX1" fmla="*/ 139647 w 1427904"/>
                  <a:gd name="connsiteY1" fmla="*/ 1518894 h 1524393"/>
                  <a:gd name="connsiteX2" fmla="*/ 323231 w 1427904"/>
                  <a:gd name="connsiteY2" fmla="*/ 1321255 h 1524393"/>
                  <a:gd name="connsiteX3" fmla="*/ 772252 w 1427904"/>
                  <a:gd name="connsiteY3" fmla="*/ 3 h 1524393"/>
                  <a:gd name="connsiteX4" fmla="*/ 1182786 w 1427904"/>
                  <a:gd name="connsiteY4" fmla="*/ 1334082 h 1524393"/>
                  <a:gd name="connsiteX5" fmla="*/ 1225045 w 1427904"/>
                  <a:gd name="connsiteY5" fmla="*/ 1456933 h 1524393"/>
                  <a:gd name="connsiteX6" fmla="*/ 1272590 w 1427904"/>
                  <a:gd name="connsiteY6" fmla="*/ 1513670 h 1524393"/>
                  <a:gd name="connsiteX7" fmla="*/ 1427904 w 1427904"/>
                  <a:gd name="connsiteY7" fmla="*/ 1524003 h 1524393"/>
                  <a:gd name="connsiteX0" fmla="*/ 2499 w 1426424"/>
                  <a:gd name="connsiteY0" fmla="*/ 1508563 h 1524393"/>
                  <a:gd name="connsiteX1" fmla="*/ 138167 w 1426424"/>
                  <a:gd name="connsiteY1" fmla="*/ 1518894 h 1524393"/>
                  <a:gd name="connsiteX2" fmla="*/ 321751 w 1426424"/>
                  <a:gd name="connsiteY2" fmla="*/ 1321255 h 1524393"/>
                  <a:gd name="connsiteX3" fmla="*/ 770772 w 1426424"/>
                  <a:gd name="connsiteY3" fmla="*/ 3 h 1524393"/>
                  <a:gd name="connsiteX4" fmla="*/ 1181306 w 1426424"/>
                  <a:gd name="connsiteY4" fmla="*/ 1334082 h 1524393"/>
                  <a:gd name="connsiteX5" fmla="*/ 1223565 w 1426424"/>
                  <a:gd name="connsiteY5" fmla="*/ 1456933 h 1524393"/>
                  <a:gd name="connsiteX6" fmla="*/ 1271110 w 1426424"/>
                  <a:gd name="connsiteY6" fmla="*/ 1513670 h 1524393"/>
                  <a:gd name="connsiteX7" fmla="*/ 1426424 w 1426424"/>
                  <a:gd name="connsiteY7" fmla="*/ 1524003 h 1524393"/>
                  <a:gd name="connsiteX0" fmla="*/ 2955 w 1430740"/>
                  <a:gd name="connsiteY0" fmla="*/ 1531723 h 1534580"/>
                  <a:gd name="connsiteX1" fmla="*/ 142483 w 1430740"/>
                  <a:gd name="connsiteY1" fmla="*/ 1518894 h 1534580"/>
                  <a:gd name="connsiteX2" fmla="*/ 326067 w 1430740"/>
                  <a:gd name="connsiteY2" fmla="*/ 1321255 h 1534580"/>
                  <a:gd name="connsiteX3" fmla="*/ 775088 w 1430740"/>
                  <a:gd name="connsiteY3" fmla="*/ 3 h 1534580"/>
                  <a:gd name="connsiteX4" fmla="*/ 1185622 w 1430740"/>
                  <a:gd name="connsiteY4" fmla="*/ 1334082 h 1534580"/>
                  <a:gd name="connsiteX5" fmla="*/ 1227881 w 1430740"/>
                  <a:gd name="connsiteY5" fmla="*/ 1456933 h 1534580"/>
                  <a:gd name="connsiteX6" fmla="*/ 1275426 w 1430740"/>
                  <a:gd name="connsiteY6" fmla="*/ 1513670 h 1534580"/>
                  <a:gd name="connsiteX7" fmla="*/ 1430740 w 1430740"/>
                  <a:gd name="connsiteY7" fmla="*/ 1524003 h 1534580"/>
                  <a:gd name="connsiteX0" fmla="*/ 0 w 1427785"/>
                  <a:gd name="connsiteY0" fmla="*/ 1531723 h 1537720"/>
                  <a:gd name="connsiteX1" fmla="*/ 139528 w 1427785"/>
                  <a:gd name="connsiteY1" fmla="*/ 1518894 h 1537720"/>
                  <a:gd name="connsiteX2" fmla="*/ 323112 w 1427785"/>
                  <a:gd name="connsiteY2" fmla="*/ 1321255 h 1537720"/>
                  <a:gd name="connsiteX3" fmla="*/ 772133 w 1427785"/>
                  <a:gd name="connsiteY3" fmla="*/ 3 h 1537720"/>
                  <a:gd name="connsiteX4" fmla="*/ 1182667 w 1427785"/>
                  <a:gd name="connsiteY4" fmla="*/ 1334082 h 1537720"/>
                  <a:gd name="connsiteX5" fmla="*/ 1224926 w 1427785"/>
                  <a:gd name="connsiteY5" fmla="*/ 1456933 h 1537720"/>
                  <a:gd name="connsiteX6" fmla="*/ 1272471 w 1427785"/>
                  <a:gd name="connsiteY6" fmla="*/ 1513670 h 1537720"/>
                  <a:gd name="connsiteX7" fmla="*/ 1427785 w 1427785"/>
                  <a:gd name="connsiteY7" fmla="*/ 1524003 h 1537720"/>
                  <a:gd name="connsiteX0" fmla="*/ 0 w 1427785"/>
                  <a:gd name="connsiteY0" fmla="*/ 1531723 h 1531723"/>
                  <a:gd name="connsiteX1" fmla="*/ 139528 w 1427785"/>
                  <a:gd name="connsiteY1" fmla="*/ 1518894 h 1531723"/>
                  <a:gd name="connsiteX2" fmla="*/ 323112 w 1427785"/>
                  <a:gd name="connsiteY2" fmla="*/ 1321255 h 1531723"/>
                  <a:gd name="connsiteX3" fmla="*/ 772133 w 1427785"/>
                  <a:gd name="connsiteY3" fmla="*/ 3 h 1531723"/>
                  <a:gd name="connsiteX4" fmla="*/ 1182667 w 1427785"/>
                  <a:gd name="connsiteY4" fmla="*/ 1334082 h 1531723"/>
                  <a:gd name="connsiteX5" fmla="*/ 1224926 w 1427785"/>
                  <a:gd name="connsiteY5" fmla="*/ 1456933 h 1531723"/>
                  <a:gd name="connsiteX6" fmla="*/ 1272471 w 1427785"/>
                  <a:gd name="connsiteY6" fmla="*/ 1513670 h 1531723"/>
                  <a:gd name="connsiteX7" fmla="*/ 1427785 w 1427785"/>
                  <a:gd name="connsiteY7" fmla="*/ 1524003 h 1531723"/>
                  <a:gd name="connsiteX0" fmla="*/ 0 w 1427785"/>
                  <a:gd name="connsiteY0" fmla="*/ 1531723 h 1531723"/>
                  <a:gd name="connsiteX1" fmla="*/ 139528 w 1427785"/>
                  <a:gd name="connsiteY1" fmla="*/ 1518894 h 1531723"/>
                  <a:gd name="connsiteX2" fmla="*/ 323112 w 1427785"/>
                  <a:gd name="connsiteY2" fmla="*/ 1321255 h 1531723"/>
                  <a:gd name="connsiteX3" fmla="*/ 772133 w 1427785"/>
                  <a:gd name="connsiteY3" fmla="*/ 3 h 1531723"/>
                  <a:gd name="connsiteX4" fmla="*/ 1182667 w 1427785"/>
                  <a:gd name="connsiteY4" fmla="*/ 1334082 h 1531723"/>
                  <a:gd name="connsiteX5" fmla="*/ 1224926 w 1427785"/>
                  <a:gd name="connsiteY5" fmla="*/ 1456933 h 1531723"/>
                  <a:gd name="connsiteX6" fmla="*/ 1272471 w 1427785"/>
                  <a:gd name="connsiteY6" fmla="*/ 1513670 h 1531723"/>
                  <a:gd name="connsiteX7" fmla="*/ 1427785 w 1427785"/>
                  <a:gd name="connsiteY7" fmla="*/ 1524003 h 153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27785" h="1531723">
                    <a:moveTo>
                      <a:pt x="0" y="1531723"/>
                    </a:moveTo>
                    <a:cubicBezTo>
                      <a:pt x="43480" y="1528693"/>
                      <a:pt x="101117" y="1534671"/>
                      <a:pt x="139528" y="1518894"/>
                    </a:cubicBezTo>
                    <a:cubicBezTo>
                      <a:pt x="177939" y="1503117"/>
                      <a:pt x="267861" y="1431579"/>
                      <a:pt x="323112" y="1321255"/>
                    </a:cubicBezTo>
                    <a:cubicBezTo>
                      <a:pt x="378363" y="1210931"/>
                      <a:pt x="628874" y="-2135"/>
                      <a:pt x="772133" y="3"/>
                    </a:cubicBezTo>
                    <a:cubicBezTo>
                      <a:pt x="915392" y="2141"/>
                      <a:pt x="1165106" y="1276546"/>
                      <a:pt x="1182667" y="1334082"/>
                    </a:cubicBezTo>
                    <a:cubicBezTo>
                      <a:pt x="1200228" y="1391618"/>
                      <a:pt x="1209959" y="1427002"/>
                      <a:pt x="1224926" y="1456933"/>
                    </a:cubicBezTo>
                    <a:cubicBezTo>
                      <a:pt x="1239893" y="1486864"/>
                      <a:pt x="1238661" y="1502492"/>
                      <a:pt x="1272471" y="1513670"/>
                    </a:cubicBezTo>
                    <a:cubicBezTo>
                      <a:pt x="1306281" y="1524848"/>
                      <a:pt x="1350931" y="1525012"/>
                      <a:pt x="1427785" y="1524003"/>
                    </a:cubicBezTo>
                  </a:path>
                </a:pathLst>
              </a:cu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490217" y="1169153"/>
                <a:ext cx="3900509" cy="1962127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4778504" y="3214694"/>
              <a:ext cx="39797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"/>
                  <a:cs typeface="Helvetica"/>
                </a:rPr>
                <a:t>-1                        0                      1</a:t>
              </a:r>
            </a:p>
            <a:p>
              <a:pPr algn="ctr"/>
              <a:r>
                <a:rPr lang="en-US" sz="2000" dirty="0">
                  <a:latin typeface="Helvetica"/>
                  <a:cs typeface="Helvetica"/>
                </a:rPr>
                <a:t>fitness</a:t>
              </a:r>
              <a:endParaRPr lang="en-US" sz="2400" dirty="0">
                <a:latin typeface="Helvetica"/>
                <a:cs typeface="Helvetica"/>
              </a:endParaRPr>
            </a:p>
          </p:txBody>
        </p:sp>
      </p:grpSp>
      <p:sp>
        <p:nvSpPr>
          <p:cNvPr id="33" name="Title 1"/>
          <p:cNvSpPr txBox="1">
            <a:spLocks/>
          </p:cNvSpPr>
          <p:nvPr/>
        </p:nvSpPr>
        <p:spPr>
          <a:xfrm>
            <a:off x="0" y="0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chemeClr val="bg1"/>
                </a:solidFill>
                <a:latin typeface="Helvetica"/>
                <a:cs typeface="Helvetica"/>
              </a:rPr>
              <a:t>What is the fitness of a mutation that changes chromosome number?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5A03FC-E965-A044-B669-B636725164C7}"/>
              </a:ext>
            </a:extLst>
          </p:cNvPr>
          <p:cNvGrpSpPr/>
          <p:nvPr/>
        </p:nvGrpSpPr>
        <p:grpSpPr>
          <a:xfrm>
            <a:off x="2483074" y="4346885"/>
            <a:ext cx="2357151" cy="2238243"/>
            <a:chOff x="2483074" y="4346885"/>
            <a:chExt cx="2357151" cy="2238243"/>
          </a:xfrm>
        </p:grpSpPr>
        <p:grpSp>
          <p:nvGrpSpPr>
            <p:cNvPr id="45" name="Group 44"/>
            <p:cNvGrpSpPr/>
            <p:nvPr/>
          </p:nvGrpSpPr>
          <p:grpSpPr>
            <a:xfrm>
              <a:off x="2483074" y="4346885"/>
              <a:ext cx="2357151" cy="2238243"/>
              <a:chOff x="3262079" y="4135057"/>
              <a:chExt cx="1964461" cy="2238243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546231" y="4190999"/>
                <a:ext cx="1680309" cy="16617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546231" y="5850080"/>
                <a:ext cx="1680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Helvetica"/>
                    <a:cs typeface="Helvetica"/>
                  </a:rPr>
                  <a:t>Small              Large </a:t>
                </a:r>
              </a:p>
              <a:p>
                <a:pPr algn="ctr"/>
                <a:r>
                  <a:rPr lang="en-US" sz="1600" dirty="0">
                    <a:latin typeface="Helvetica"/>
                    <a:cs typeface="Helvetica"/>
                  </a:rPr>
                  <a:t>Population size</a:t>
                </a:r>
                <a:endParaRPr lang="en-US" dirty="0">
                  <a:latin typeface="Helvetica"/>
                  <a:cs typeface="Helvetica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 rot="16200000">
                <a:off x="2541381" y="4855755"/>
                <a:ext cx="1723549" cy="2821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Helvetica"/>
                    <a:cs typeface="Helvetica"/>
                  </a:rPr>
                  <a:t>Rate of evolution</a:t>
                </a:r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3108960" y="4730497"/>
              <a:ext cx="438912" cy="133141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126992" y="5541353"/>
              <a:ext cx="438912" cy="51419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109938" y="4287951"/>
            <a:ext cx="2357151" cy="2238243"/>
            <a:chOff x="5585937" y="4287950"/>
            <a:chExt cx="2357151" cy="2238243"/>
          </a:xfrm>
        </p:grpSpPr>
        <p:grpSp>
          <p:nvGrpSpPr>
            <p:cNvPr id="35" name="Group 34"/>
            <p:cNvGrpSpPr/>
            <p:nvPr/>
          </p:nvGrpSpPr>
          <p:grpSpPr>
            <a:xfrm>
              <a:off x="5585937" y="4287950"/>
              <a:ext cx="2357151" cy="2238243"/>
              <a:chOff x="3262079" y="4135057"/>
              <a:chExt cx="1964461" cy="2238243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3546231" y="4190999"/>
                <a:ext cx="1680309" cy="16617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46231" y="5850080"/>
                <a:ext cx="1680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Helvetica"/>
                    <a:cs typeface="Helvetica"/>
                  </a:rPr>
                  <a:t>Small              Large </a:t>
                </a:r>
              </a:p>
              <a:p>
                <a:pPr algn="ctr"/>
                <a:r>
                  <a:rPr lang="en-US" sz="1600" dirty="0">
                    <a:latin typeface="Helvetica"/>
                    <a:cs typeface="Helvetica"/>
                  </a:rPr>
                  <a:t>Population size</a:t>
                </a:r>
                <a:endParaRPr lang="en-US" dirty="0">
                  <a:latin typeface="Helvetica"/>
                  <a:cs typeface="Helvetica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16200000">
                <a:off x="2541381" y="4855755"/>
                <a:ext cx="1723549" cy="2821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Helvetica"/>
                    <a:cs typeface="Helvetica"/>
                  </a:rPr>
                  <a:t>Rate of evolution</a:t>
                </a: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6211824" y="5611778"/>
              <a:ext cx="438912" cy="39119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29856" y="4671562"/>
              <a:ext cx="438912" cy="132504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540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F7319C-EAFC-A148-AA89-A75617B1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9A8C1B-EE3E-3D49-872A-9360D4A20225}"/>
              </a:ext>
            </a:extLst>
          </p:cNvPr>
          <p:cNvSpPr txBox="1"/>
          <p:nvPr/>
        </p:nvSpPr>
        <p:spPr>
          <a:xfrm>
            <a:off x="694479" y="740779"/>
            <a:ext cx="9857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Chromosome number in beetles (observational and comparative)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Sexual antagonistic mutations (theory and experimental)</a:t>
            </a:r>
          </a:p>
        </p:txBody>
      </p:sp>
    </p:spTree>
    <p:extLst>
      <p:ext uri="{BB962C8B-B14F-4D97-AF65-F5344CB8AC3E}">
        <p14:creationId xmlns:p14="http://schemas.microsoft.com/office/powerpoint/2010/main" val="192152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527370" y="2822439"/>
          <a:ext cx="722740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3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High N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Low N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Winged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Wingless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Outbreeding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Sibmating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Generalist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Specialist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Continental Distribution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Island Distribution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527370" y="3854346"/>
            <a:ext cx="7227406" cy="3810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27370" y="4254648"/>
            <a:ext cx="7227406" cy="3810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chemeClr val="bg1"/>
                </a:solidFill>
                <a:latin typeface="Helvetica"/>
                <a:cs typeface="Helvetica"/>
              </a:rPr>
              <a:t>Some traits are associated with population size</a:t>
            </a:r>
          </a:p>
        </p:txBody>
      </p:sp>
      <p:sp>
        <p:nvSpPr>
          <p:cNvPr id="2" name="Rectangle 1"/>
          <p:cNvSpPr/>
          <p:nvPr/>
        </p:nvSpPr>
        <p:spPr>
          <a:xfrm>
            <a:off x="2527370" y="4709674"/>
            <a:ext cx="7227406" cy="3810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02710" y="3372560"/>
            <a:ext cx="7227406" cy="3810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420430" y="6347282"/>
            <a:ext cx="1205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Wright 1969</a:t>
            </a:r>
          </a:p>
          <a:p>
            <a:pPr algn="r"/>
            <a:r>
              <a:rPr lang="en-US" sz="1200" dirty="0"/>
              <a:t>Petitpierre 1987</a:t>
            </a:r>
          </a:p>
        </p:txBody>
      </p:sp>
    </p:spTree>
    <p:extLst>
      <p:ext uri="{BB962C8B-B14F-4D97-AF65-F5344CB8AC3E}">
        <p14:creationId xmlns:p14="http://schemas.microsoft.com/office/powerpoint/2010/main" val="144489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2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3979648" y="1539881"/>
          <a:ext cx="3860663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4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5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latin typeface="+mj-lt"/>
                        </a:rPr>
                        <a:t>Genus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+mj-lt"/>
                        </a:rPr>
                        <a:t>Sum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+mj-lt"/>
                        </a:rPr>
                        <a:t>N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latin typeface="+mj-lt"/>
                        </a:rPr>
                        <a:t>e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Adephaga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Bembidion</a:t>
                      </a:r>
                      <a:endParaRPr lang="en-US" sz="1400" b="0" i="1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High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Cicindela</a:t>
                      </a:r>
                      <a:endParaRPr lang="en-US" sz="1400" b="0" i="1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High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Times New Roman"/>
                          <a:cs typeface="Times New Roman"/>
                        </a:rPr>
                        <a:t>Harpalus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High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Times New Roman"/>
                          <a:cs typeface="Times New Roman"/>
                        </a:rPr>
                        <a:t>Pterostichus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Medium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Calathus</a:t>
                      </a:r>
                      <a:endParaRPr lang="en-US" sz="1400" b="0" i="1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Low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Polyphaga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Diabrotica</a:t>
                      </a:r>
                      <a:endParaRPr lang="en-US" sz="1400" b="0" i="1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High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Ips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Medium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Pimelia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Medium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Chrysolina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Low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Cyrtonus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Low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Dendroctonus</a:t>
                      </a:r>
                      <a:endParaRPr lang="en-US" sz="1400" b="0" i="1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Low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Timarcha</a:t>
                      </a:r>
                      <a:endParaRPr lang="en-US" sz="1400" b="0" i="1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Low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1981200" y="629444"/>
            <a:ext cx="8229600" cy="861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 composite trait for N</a:t>
            </a:r>
            <a:r>
              <a:rPr lang="en-US" sz="2800" baseline="-25000" dirty="0"/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89791" y="1400014"/>
            <a:ext cx="2189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score: 4</a:t>
            </a:r>
          </a:p>
          <a:p>
            <a:r>
              <a:rPr lang="en-US" dirty="0"/>
              <a:t>-  wingless</a:t>
            </a:r>
          </a:p>
          <a:p>
            <a:r>
              <a:rPr lang="en-US" dirty="0"/>
              <a:t>-  inbreeding</a:t>
            </a:r>
          </a:p>
          <a:p>
            <a:r>
              <a:rPr lang="en-US" dirty="0"/>
              <a:t>-  </a:t>
            </a:r>
            <a:r>
              <a:rPr lang="en-US" dirty="0" err="1"/>
              <a:t>monophagous</a:t>
            </a:r>
            <a:endParaRPr lang="en-US" dirty="0"/>
          </a:p>
          <a:p>
            <a:r>
              <a:rPr lang="en-US" dirty="0"/>
              <a:t>-  Island distribution</a:t>
            </a:r>
          </a:p>
          <a:p>
            <a:r>
              <a:rPr lang="en-US" dirty="0"/>
              <a:t>Composite score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790701" y="2817324"/>
            <a:ext cx="198413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5380403" y="1921856"/>
            <a:ext cx="2718311" cy="4337146"/>
            <a:chOff x="4088930" y="2067553"/>
            <a:chExt cx="2718311" cy="4337146"/>
          </a:xfrm>
        </p:grpSpPr>
        <p:sp>
          <p:nvSpPr>
            <p:cNvPr id="6" name="Rectangle 5"/>
            <p:cNvSpPr/>
            <p:nvPr/>
          </p:nvSpPr>
          <p:spPr>
            <a:xfrm>
              <a:off x="4088930" y="2067553"/>
              <a:ext cx="2718311" cy="17278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88930" y="3962604"/>
              <a:ext cx="2718311" cy="24420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0" y="1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chemeClr val="bg1"/>
                </a:solidFill>
                <a:latin typeface="Helvetica"/>
                <a:cs typeface="Helvetica"/>
              </a:rPr>
              <a:t>Assigning population sizes based on traits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99718" y="6557918"/>
            <a:ext cx="1368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Helvetica"/>
                <a:cs typeface="Helvetica"/>
              </a:rPr>
              <a:t>Blackmon In prep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546992" y="1262952"/>
            <a:ext cx="1892409" cy="2185214"/>
            <a:chOff x="7573477" y="1296543"/>
            <a:chExt cx="1892409" cy="2185214"/>
          </a:xfrm>
        </p:grpSpPr>
        <p:sp>
          <p:nvSpPr>
            <p:cNvPr id="19" name="TextBox 18"/>
            <p:cNvSpPr txBox="1"/>
            <p:nvPr/>
          </p:nvSpPr>
          <p:spPr>
            <a:xfrm>
              <a:off x="7573477" y="1296543"/>
              <a:ext cx="1570523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1600" dirty="0"/>
                <a:t> </a:t>
              </a:r>
              <a:endParaRPr lang="en-US" sz="1600" baseline="-25000" dirty="0"/>
            </a:p>
            <a:p>
              <a:r>
                <a:rPr lang="en-US" sz="4000" b="1" dirty="0">
                  <a:solidFill>
                    <a:srgbClr val="660066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1600" b="1" dirty="0">
                  <a:solidFill>
                    <a:srgbClr val="FF0000"/>
                  </a:solidFill>
                  <a:latin typeface="+mj-lt"/>
                  <a:ea typeface="Wingdings"/>
                  <a:cs typeface="Wingdings"/>
                  <a:sym typeface="Wingdings"/>
                </a:rPr>
                <a:t> </a:t>
              </a:r>
              <a:endParaRPr lang="en-US" sz="1600" baseline="-25000" dirty="0"/>
            </a:p>
            <a:p>
              <a:r>
                <a:rPr lang="en-US" sz="4000" b="1" dirty="0">
                  <a:solidFill>
                    <a:srgbClr val="0000FF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1600" baseline="-25000" dirty="0"/>
            </a:p>
            <a:p>
              <a:endParaRPr lang="en-US" baseline="-25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95363" y="1460133"/>
              <a:ext cx="1570523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N</a:t>
              </a:r>
              <a:r>
                <a:rPr lang="en-US" baseline="-25000" dirty="0"/>
                <a:t>e</a:t>
              </a:r>
            </a:p>
            <a:p>
              <a:endParaRPr lang="en-US" sz="1600" baseline="-25000" dirty="0"/>
            </a:p>
            <a:p>
              <a:endParaRPr lang="en-US" baseline="-25000" dirty="0"/>
            </a:p>
            <a:p>
              <a:r>
                <a:rPr lang="en-US" dirty="0"/>
                <a:t>Medium N</a:t>
              </a:r>
              <a:r>
                <a:rPr lang="en-US" baseline="-25000" dirty="0"/>
                <a:t>e</a:t>
              </a:r>
            </a:p>
            <a:p>
              <a:endParaRPr lang="en-US" sz="1400" baseline="-25000" dirty="0"/>
            </a:p>
            <a:p>
              <a:endParaRPr lang="en-US" baseline="-25000" dirty="0"/>
            </a:p>
            <a:p>
              <a:r>
                <a:rPr lang="en-US" dirty="0"/>
                <a:t>High N</a:t>
              </a:r>
              <a:r>
                <a:rPr lang="en-US" baseline="-25000" dirty="0"/>
                <a:t>e</a:t>
              </a:r>
            </a:p>
            <a:p>
              <a:endParaRPr lang="en-US" baseline="-250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373403" y="1954145"/>
            <a:ext cx="3227306" cy="4354058"/>
            <a:chOff x="2849403" y="1954145"/>
            <a:chExt cx="3227306" cy="4354058"/>
          </a:xfrm>
        </p:grpSpPr>
        <p:sp>
          <p:nvSpPr>
            <p:cNvPr id="17" name="Rectangle 16"/>
            <p:cNvSpPr/>
            <p:nvPr/>
          </p:nvSpPr>
          <p:spPr>
            <a:xfrm>
              <a:off x="2849403" y="3413441"/>
              <a:ext cx="3227306" cy="326026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49403" y="1954145"/>
              <a:ext cx="3227306" cy="1025575"/>
            </a:xfrm>
            <a:prstGeom prst="rect">
              <a:avLst/>
            </a:prstGeom>
            <a:solidFill>
              <a:srgbClr val="1501FF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49403" y="4109014"/>
              <a:ext cx="3227306" cy="79993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49403" y="4933420"/>
              <a:ext cx="3227306" cy="1374783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849403" y="3020743"/>
              <a:ext cx="3227306" cy="369547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849403" y="3812163"/>
              <a:ext cx="3227306" cy="267403"/>
            </a:xfrm>
            <a:prstGeom prst="rect">
              <a:avLst/>
            </a:prstGeom>
            <a:solidFill>
              <a:srgbClr val="1501FF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732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Rplot01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t="52862" r="19607" b="6300"/>
          <a:stretch/>
        </p:blipFill>
        <p:spPr>
          <a:xfrm>
            <a:off x="1868532" y="985611"/>
            <a:ext cx="6943532" cy="47986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chemeClr val="bg1"/>
                </a:solidFill>
                <a:latin typeface="Helvetica"/>
                <a:cs typeface="Helvetica"/>
              </a:rPr>
              <a:t>Chromosome number evolves faster in clades with small N</a:t>
            </a:r>
            <a:r>
              <a:rPr lang="en-US" sz="2700" baseline="-25000" dirty="0">
                <a:solidFill>
                  <a:schemeClr val="bg1"/>
                </a:solidFill>
                <a:latin typeface="Helvetica"/>
                <a:cs typeface="Helvetica"/>
              </a:rPr>
              <a:t>e</a:t>
            </a:r>
            <a:r>
              <a:rPr lang="en-US" sz="2700" dirty="0">
                <a:solidFill>
                  <a:schemeClr val="bg1"/>
                </a:solidFill>
                <a:latin typeface="Helvetica"/>
                <a:cs typeface="Helvetica"/>
              </a:rPr>
              <a:t>  </a:t>
            </a:r>
          </a:p>
        </p:txBody>
      </p:sp>
      <p:sp>
        <p:nvSpPr>
          <p:cNvPr id="3" name="Rectangle 2"/>
          <p:cNvSpPr/>
          <p:nvPr/>
        </p:nvSpPr>
        <p:spPr>
          <a:xfrm>
            <a:off x="2932545" y="1714119"/>
            <a:ext cx="2961788" cy="265005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935842" y="891291"/>
            <a:ext cx="1892409" cy="2185214"/>
            <a:chOff x="7573477" y="1296543"/>
            <a:chExt cx="1892409" cy="2185214"/>
          </a:xfrm>
        </p:grpSpPr>
        <p:sp>
          <p:nvSpPr>
            <p:cNvPr id="2" name="TextBox 1"/>
            <p:cNvSpPr txBox="1"/>
            <p:nvPr/>
          </p:nvSpPr>
          <p:spPr>
            <a:xfrm>
              <a:off x="7573477" y="1296543"/>
              <a:ext cx="1570523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1600" dirty="0"/>
                <a:t> </a:t>
              </a:r>
              <a:endParaRPr lang="en-US" sz="1600" baseline="-25000" dirty="0"/>
            </a:p>
            <a:p>
              <a:r>
                <a:rPr lang="en-US" sz="4000" b="1" dirty="0">
                  <a:solidFill>
                    <a:srgbClr val="660066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1600" b="1" dirty="0">
                  <a:solidFill>
                    <a:srgbClr val="FF0000"/>
                  </a:solidFill>
                  <a:latin typeface="+mj-lt"/>
                  <a:ea typeface="Wingdings"/>
                  <a:cs typeface="Wingdings"/>
                  <a:sym typeface="Wingdings"/>
                </a:rPr>
                <a:t> </a:t>
              </a:r>
              <a:endParaRPr lang="en-US" sz="1600" baseline="-25000" dirty="0"/>
            </a:p>
            <a:p>
              <a:r>
                <a:rPr lang="en-US" sz="4000" b="1" dirty="0">
                  <a:solidFill>
                    <a:srgbClr val="0000FF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1600" baseline="-25000" dirty="0"/>
            </a:p>
            <a:p>
              <a:endParaRPr lang="en-US" baseline="-25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895363" y="1460133"/>
              <a:ext cx="1570523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N</a:t>
              </a:r>
              <a:r>
                <a:rPr lang="en-US" baseline="-25000" dirty="0"/>
                <a:t>e</a:t>
              </a:r>
            </a:p>
            <a:p>
              <a:endParaRPr lang="en-US" sz="1600" baseline="-25000" dirty="0"/>
            </a:p>
            <a:p>
              <a:endParaRPr lang="en-US" baseline="-25000" dirty="0"/>
            </a:p>
            <a:p>
              <a:r>
                <a:rPr lang="en-US" dirty="0"/>
                <a:t>Medium N</a:t>
              </a:r>
              <a:r>
                <a:rPr lang="en-US" baseline="-25000" dirty="0"/>
                <a:t>e</a:t>
              </a:r>
            </a:p>
            <a:p>
              <a:endParaRPr lang="en-US" sz="1400" baseline="-25000" dirty="0"/>
            </a:p>
            <a:p>
              <a:endParaRPr lang="en-US" baseline="-25000" dirty="0"/>
            </a:p>
            <a:p>
              <a:r>
                <a:rPr lang="en-US" dirty="0"/>
                <a:t>High N</a:t>
              </a:r>
              <a:r>
                <a:rPr lang="en-US" baseline="-25000" dirty="0"/>
                <a:t>e</a:t>
              </a:r>
            </a:p>
            <a:p>
              <a:endParaRPr lang="en-US" baseline="-25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49821" y="1379693"/>
            <a:ext cx="2124942" cy="2961398"/>
            <a:chOff x="4560456" y="1379693"/>
            <a:chExt cx="2277342" cy="2961398"/>
          </a:xfrm>
        </p:grpSpPr>
        <p:sp>
          <p:nvSpPr>
            <p:cNvPr id="8" name="Rectangle 7"/>
            <p:cNvSpPr/>
            <p:nvPr/>
          </p:nvSpPr>
          <p:spPr>
            <a:xfrm>
              <a:off x="4560456" y="1587123"/>
              <a:ext cx="2124942" cy="275396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03818" y="1379693"/>
              <a:ext cx="533980" cy="71965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299718" y="6557918"/>
            <a:ext cx="1368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Helvetica"/>
                <a:cs typeface="Helvetica"/>
              </a:rPr>
              <a:t>Blackmon In prep</a:t>
            </a:r>
          </a:p>
        </p:txBody>
      </p:sp>
      <p:sp>
        <p:nvSpPr>
          <p:cNvPr id="4" name="Rectangle 3"/>
          <p:cNvSpPr/>
          <p:nvPr/>
        </p:nvSpPr>
        <p:spPr>
          <a:xfrm>
            <a:off x="2932546" y="5784275"/>
            <a:ext cx="493407" cy="141037"/>
          </a:xfrm>
          <a:prstGeom prst="rect">
            <a:avLst/>
          </a:prstGeom>
          <a:solidFill>
            <a:srgbClr val="1501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425952" y="5784275"/>
            <a:ext cx="755904" cy="14103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81856" y="5784275"/>
            <a:ext cx="1597152" cy="14103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44768" y="5784275"/>
            <a:ext cx="1146048" cy="141037"/>
          </a:xfrm>
          <a:prstGeom prst="rect">
            <a:avLst/>
          </a:prstGeom>
          <a:solidFill>
            <a:srgbClr val="1501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7290816" y="5784275"/>
            <a:ext cx="365760" cy="14103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7654610" y="5784275"/>
            <a:ext cx="365760" cy="14103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7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2763</TotalTime>
  <Words>573</Words>
  <Application>Microsoft Macintosh PowerPoint</Application>
  <PresentationFormat>Widescreen</PresentationFormat>
  <Paragraphs>184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ＭＳ 明朝</vt:lpstr>
      <vt:lpstr>Arial</vt:lpstr>
      <vt:lpstr>Calibri</vt:lpstr>
      <vt:lpstr>Calibri Light</vt:lpstr>
      <vt:lpstr>Cambria Math</vt:lpstr>
      <vt:lpstr>Helvetica</vt:lpstr>
      <vt:lpstr>Times New Roman</vt:lpstr>
      <vt:lpstr>Wingdings</vt:lpstr>
      <vt:lpstr>Office Theme</vt:lpstr>
      <vt:lpstr>Effective Population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 Blackmon</dc:creator>
  <cp:lastModifiedBy>Heath Blackmon</cp:lastModifiedBy>
  <cp:revision>7</cp:revision>
  <dcterms:created xsi:type="dcterms:W3CDTF">2019-03-26T15:22:18Z</dcterms:created>
  <dcterms:modified xsi:type="dcterms:W3CDTF">2019-03-28T13:25:26Z</dcterms:modified>
</cp:coreProperties>
</file>